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85"/>
  </p:notesMasterIdLst>
  <p:sldIdLst>
    <p:sldId id="303" r:id="rId4"/>
    <p:sldId id="259" r:id="rId5"/>
    <p:sldId id="261" r:id="rId6"/>
    <p:sldId id="262" r:id="rId7"/>
    <p:sldId id="263" r:id="rId8"/>
    <p:sldId id="264" r:id="rId9"/>
    <p:sldId id="265" r:id="rId10"/>
    <p:sldId id="266" r:id="rId11"/>
    <p:sldId id="267" r:id="rId12"/>
    <p:sldId id="268" r:id="rId13"/>
    <p:sldId id="356" r:id="rId14"/>
    <p:sldId id="357" r:id="rId15"/>
    <p:sldId id="358" r:id="rId16"/>
    <p:sldId id="359" r:id="rId17"/>
    <p:sldId id="360" r:id="rId18"/>
    <p:sldId id="363" r:id="rId19"/>
    <p:sldId id="366" r:id="rId20"/>
    <p:sldId id="361" r:id="rId21"/>
    <p:sldId id="362" r:id="rId22"/>
    <p:sldId id="364" r:id="rId23"/>
    <p:sldId id="365" r:id="rId24"/>
    <p:sldId id="367" r:id="rId25"/>
    <p:sldId id="368" r:id="rId26"/>
    <p:sldId id="369" r:id="rId27"/>
    <p:sldId id="370" r:id="rId28"/>
    <p:sldId id="373" r:id="rId29"/>
    <p:sldId id="371" r:id="rId30"/>
    <p:sldId id="374" r:id="rId31"/>
    <p:sldId id="375" r:id="rId32"/>
    <p:sldId id="376" r:id="rId33"/>
    <p:sldId id="372" r:id="rId34"/>
    <p:sldId id="269" r:id="rId35"/>
    <p:sldId id="270" r:id="rId36"/>
    <p:sldId id="272" r:id="rId37"/>
    <p:sldId id="273" r:id="rId38"/>
    <p:sldId id="274" r:id="rId39"/>
    <p:sldId id="275" r:id="rId40"/>
    <p:sldId id="276" r:id="rId41"/>
    <p:sldId id="277" r:id="rId42"/>
    <p:sldId id="279" r:id="rId43"/>
    <p:sldId id="280" r:id="rId44"/>
    <p:sldId id="304" r:id="rId45"/>
    <p:sldId id="282" r:id="rId46"/>
    <p:sldId id="283" r:id="rId47"/>
    <p:sldId id="284" r:id="rId48"/>
    <p:sldId id="285" r:id="rId49"/>
    <p:sldId id="286" r:id="rId50"/>
    <p:sldId id="287" r:id="rId51"/>
    <p:sldId id="288" r:id="rId52"/>
    <p:sldId id="290" r:id="rId53"/>
    <p:sldId id="292" r:id="rId54"/>
    <p:sldId id="293" r:id="rId55"/>
    <p:sldId id="294" r:id="rId56"/>
    <p:sldId id="295" r:id="rId57"/>
    <p:sldId id="305" r:id="rId58"/>
    <p:sldId id="306" r:id="rId59"/>
    <p:sldId id="307" r:id="rId60"/>
    <p:sldId id="308" r:id="rId61"/>
    <p:sldId id="309" r:id="rId62"/>
    <p:sldId id="378" r:id="rId63"/>
    <p:sldId id="390" r:id="rId64"/>
    <p:sldId id="391" r:id="rId65"/>
    <p:sldId id="392" r:id="rId66"/>
    <p:sldId id="260" r:id="rId67"/>
    <p:sldId id="379" r:id="rId68"/>
    <p:sldId id="380" r:id="rId69"/>
    <p:sldId id="381" r:id="rId70"/>
    <p:sldId id="382" r:id="rId71"/>
    <p:sldId id="383" r:id="rId72"/>
    <p:sldId id="384" r:id="rId73"/>
    <p:sldId id="385" r:id="rId74"/>
    <p:sldId id="386" r:id="rId75"/>
    <p:sldId id="387" r:id="rId76"/>
    <p:sldId id="291" r:id="rId77"/>
    <p:sldId id="388" r:id="rId78"/>
    <p:sldId id="389" r:id="rId79"/>
    <p:sldId id="377" r:id="rId80"/>
    <p:sldId id="393" r:id="rId81"/>
    <p:sldId id="394" r:id="rId82"/>
    <p:sldId id="395" r:id="rId83"/>
    <p:sldId id="396" r:id="rId84"/>
  </p:sldIdLst>
  <p:sldSz cx="9144000" cy="5143500" type="screen16x9"/>
  <p:notesSz cx="6858000" cy="9144000"/>
  <p:embeddedFontLst>
    <p:embeddedFont>
      <p:font typeface="Anton" pitchFamily="2" charset="0"/>
      <p:regular r:id="rId86"/>
    </p:embeddedFont>
    <p:embeddedFont>
      <p:font typeface="Helvetica Neue" panose="020B0604020202020204" charset="0"/>
      <p:regular r:id="rId87"/>
      <p:bold r:id="rId88"/>
      <p:italic r:id="rId89"/>
      <p:boldItalic r:id="rId90"/>
    </p:embeddedFont>
    <p:embeddedFont>
      <p:font typeface="Helvetica Neue Light" panose="020B0604020202020204" charset="0"/>
      <p:regular r:id="rId91"/>
      <p:bold r:id="rId92"/>
      <p:italic r:id="rId93"/>
      <p:boldItalic r:id="rId94"/>
    </p:embeddedFont>
    <p:embeddedFont>
      <p:font typeface="Lato" panose="020F0502020204030203" pitchFamily="34" charset="0"/>
      <p:regular r:id="rId95"/>
      <p:bold r:id="rId96"/>
      <p:italic r:id="rId97"/>
      <p:boldItalic r:id="rId98"/>
    </p:embeddedFont>
    <p:embeddedFont>
      <p:font typeface="Lato Light" panose="020F0502020204030203" pitchFamily="34" charset="0"/>
      <p:regular r:id="rId99"/>
      <p:bold r:id="rId100"/>
      <p:italic r:id="rId101"/>
      <p:boldItalic r:id="rId102"/>
    </p:embeddedFont>
    <p:embeddedFont>
      <p:font typeface="Roboto" panose="02000000000000000000" pitchFamily="2" charset="0"/>
      <p:regular r:id="rId103"/>
      <p:bold r:id="rId104"/>
      <p:italic r:id="rId105"/>
      <p:boldItalic r:id="rId106"/>
    </p:embeddedFont>
    <p:embeddedFont>
      <p:font typeface="Roboto Mono" panose="00000009000000000000" pitchFamily="49"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90" autoAdjust="0"/>
  </p:normalViewPr>
  <p:slideViewPr>
    <p:cSldViewPr snapToGrid="0">
      <p:cViewPr varScale="1">
        <p:scale>
          <a:sx n="111" d="100"/>
          <a:sy n="111" d="100"/>
        </p:scale>
        <p:origin x="80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4.fntdata"/><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font" Target="fonts/font2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7.fntdata"/><Relationship Id="rId5" Type="http://schemas.openxmlformats.org/officeDocument/2006/relationships/slide" Target="slides/slide2.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notesMaster" Target="notesMasters/notes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21.fntdata"/><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2.fntdata"/><Relationship Id="rId110" Type="http://schemas.openxmlformats.org/officeDocument/2006/relationships/font" Target="fonts/font25.fntdata"/><Relationship Id="rId115" Type="http://schemas.microsoft.com/office/2016/11/relationships/changesInfo" Target="changesInfos/changesInfo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3.fntdata"/><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lozano" userId="7460d2221436ad13" providerId="LiveId" clId="{1111F4C5-4AB2-4141-A603-770FA8E40B2E}"/>
    <pc:docChg chg="custSel modSld">
      <pc:chgData name="Richard lozano" userId="7460d2221436ad13" providerId="LiveId" clId="{1111F4C5-4AB2-4141-A603-770FA8E40B2E}" dt="2024-05-02T17:55:11.948" v="0" actId="33524"/>
      <pc:docMkLst>
        <pc:docMk/>
      </pc:docMkLst>
      <pc:sldChg chg="modSp mod">
        <pc:chgData name="Richard lozano" userId="7460d2221436ad13" providerId="LiveId" clId="{1111F4C5-4AB2-4141-A603-770FA8E40B2E}" dt="2024-05-02T17:55:11.948" v="0" actId="33524"/>
        <pc:sldMkLst>
          <pc:docMk/>
          <pc:sldMk cId="450885341" sldId="366"/>
        </pc:sldMkLst>
        <pc:spChg chg="mod">
          <ac:chgData name="Richard lozano" userId="7460d2221436ad13" providerId="LiveId" clId="{1111F4C5-4AB2-4141-A603-770FA8E40B2E}" dt="2024-05-02T17:55:11.948" v="0" actId="33524"/>
          <ac:spMkLst>
            <pc:docMk/>
            <pc:sldMk cId="450885341" sldId="366"/>
            <ac:spMk id="2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b3e15f89b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eb3e15f89b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70e902a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ed70e902aa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10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e841a7dfd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e841a7df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79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e841a7df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e841a7df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83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e841a7df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e841a7df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687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e841a7df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e841a7df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e841a7dfd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e841a7dfd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e841a7dfd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ee841a7dfd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e841a7dfd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e841a7df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ed4fb6b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ed4fb6b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a6bb2e3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ea6bb2e30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b3e15f89b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eb3e15f89b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b3e15f89b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eb3e15f89b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e841a7df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e841a7df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e841a7df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e841a7d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a6bb2e3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ea6bb2e30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b3e15f89b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eb3e15f89b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b3e15f89b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eb3e15f89b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b3e15f89b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eb3e15f89b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a6bb2e3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ea6bb2e30d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b3e15f89b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eb3e15f89b_2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b3e15f89b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eb3e15f89b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b3e15f8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eb3e15f89b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a6bb2e30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ea6bb2e30d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ee841a7df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ee841a7df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a6bb2e30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ea6bb2e30d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eb3e15f89b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eb3e15f89b_2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a6bb2e30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ea6bb2e30d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a6bb2e30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ea6bb2e30d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e841a7df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e841a7df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542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a4c76857d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ea4c76857d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7968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a4c76857d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ea4c76857d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3303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a4c76857d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ea4c76857d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094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a6bb2e3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ea6bb2e3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a4c76857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ea4c76857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b3e15f8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eb3e15f89b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a4c76857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ea4c76857d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b3e15f89b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eb3e15f89b_2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85380cf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e885380cf0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b3e15f89b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eb3e15f89b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a4c76857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ea4c76857d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885380cf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e885380cf0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a4c76857d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ea4c76857d_1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b3e15f89b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eb3e15f89b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d70e902a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ed70e902a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a4c76857d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ea4c76857d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a4c76857d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ea4c76857d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b3e15f89b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eb3e15f89b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a4c76857d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ea4c76857d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0717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a4c76857d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ea4c76857d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8492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b3e15f89b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eb3e15f89b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165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a6bb2e3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ea6bb2e3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e841a7df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e841a7d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b3e15f89b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eb3e15f89b_2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70e902a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ed70e902aa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3" name="Google Shape;11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4" name="Google Shape;11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0" name="Google Shape;13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33" name="Google Shape;13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7" name="Google Shape;9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8" name="Google Shape;9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dia-installer.de/index.html.es" TargetMode="External"/><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online.visual-paradigm.com/es/" TargetMode="External"/><Relationship Id="rId5" Type="http://schemas.openxmlformats.org/officeDocument/2006/relationships/hyperlink" Target="https://moqups.com/es/" TargetMode="External"/><Relationship Id="rId4" Type="http://schemas.openxmlformats.org/officeDocument/2006/relationships/hyperlink" Target="https://www.microsoft.com/es-ar/microsoft-365/visio/flowchart-software"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37E754-7B7B-1CF9-93A9-FACEB800C988}"/>
              </a:ext>
            </a:extLst>
          </p:cNvPr>
          <p:cNvPicPr>
            <a:picLocks noChangeAspect="1"/>
          </p:cNvPicPr>
          <p:nvPr/>
        </p:nvPicPr>
        <p:blipFill>
          <a:blip r:embed="rId2"/>
          <a:stretch>
            <a:fillRect/>
          </a:stretch>
        </p:blipFill>
        <p:spPr>
          <a:xfrm>
            <a:off x="0" y="3960"/>
            <a:ext cx="9144000" cy="5135580"/>
          </a:xfrm>
          <a:prstGeom prst="rect">
            <a:avLst/>
          </a:prstGeom>
        </p:spPr>
      </p:pic>
    </p:spTree>
    <p:extLst>
      <p:ext uri="{BB962C8B-B14F-4D97-AF65-F5344CB8AC3E}">
        <p14:creationId xmlns:p14="http://schemas.microsoft.com/office/powerpoint/2010/main" val="3883929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p:nvPr/>
        </p:nvSpPr>
        <p:spPr>
          <a:xfrm>
            <a:off x="852150" y="1566291"/>
            <a:ext cx="4191300" cy="1674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a:p>
        </p:txBody>
      </p:sp>
      <p:sp>
        <p:nvSpPr>
          <p:cNvPr id="275" name="Google Shape;275;p49"/>
          <p:cNvSpPr txBox="1"/>
          <p:nvPr/>
        </p:nvSpPr>
        <p:spPr>
          <a:xfrm>
            <a:off x="1952850" y="284575"/>
            <a:ext cx="52383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a:latin typeface="Anton"/>
                <a:ea typeface="Anton"/>
                <a:cs typeface="Anton"/>
                <a:sym typeface="Anton"/>
              </a:rPr>
              <a:t>¿Qué es un paradigma de programación?</a:t>
            </a:r>
            <a:endParaRPr sz="3500" b="0" i="1" u="none" strike="noStrike" cap="none">
              <a:solidFill>
                <a:srgbClr val="000000"/>
              </a:solidFill>
              <a:latin typeface="Anton"/>
              <a:ea typeface="Anton"/>
              <a:cs typeface="Anton"/>
              <a:sym typeface="Anton"/>
            </a:endParaRPr>
          </a:p>
        </p:txBody>
      </p:sp>
      <p:sp>
        <p:nvSpPr>
          <p:cNvPr id="277" name="Google Shape;277;p49"/>
          <p:cNvSpPr txBox="1"/>
          <p:nvPr/>
        </p:nvSpPr>
        <p:spPr>
          <a:xfrm>
            <a:off x="816150" y="1282638"/>
            <a:ext cx="7511700" cy="257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900" dirty="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s" sz="1800" dirty="0">
                <a:solidFill>
                  <a:srgbClr val="191919"/>
                </a:solidFill>
                <a:highlight>
                  <a:schemeClr val="lt1"/>
                </a:highlight>
                <a:latin typeface="Helvetica Neue Light"/>
                <a:ea typeface="Helvetica Neue Light"/>
                <a:cs typeface="Helvetica Neue Light"/>
                <a:sym typeface="Helvetica Neue Light"/>
              </a:rPr>
              <a:t>Un paradigma de programación es un estilo de desarrollo de programas. Es decir, </a:t>
            </a:r>
            <a:r>
              <a:rPr lang="es" sz="1800" b="1" dirty="0">
                <a:solidFill>
                  <a:srgbClr val="191919"/>
                </a:solidFill>
                <a:highlight>
                  <a:srgbClr val="3CEFAB"/>
                </a:highlight>
                <a:latin typeface="Helvetica Neue"/>
                <a:ea typeface="Helvetica Neue"/>
                <a:cs typeface="Helvetica Neue"/>
                <a:sym typeface="Helvetica Neue"/>
              </a:rPr>
              <a:t>un modelo para resolver problemas computacionales.</a:t>
            </a:r>
            <a:r>
              <a:rPr lang="es" sz="1800" dirty="0">
                <a:solidFill>
                  <a:srgbClr val="191919"/>
                </a:solidFill>
                <a:highlight>
                  <a:schemeClr val="lt1"/>
                </a:highlight>
                <a:latin typeface="Helvetica Neue Light"/>
                <a:ea typeface="Helvetica Neue Light"/>
                <a:cs typeface="Helvetica Neue Light"/>
                <a:sym typeface="Helvetica Neue Light"/>
              </a:rPr>
              <a:t> </a:t>
            </a:r>
            <a:endParaRPr sz="1800" dirty="0">
              <a:solidFill>
                <a:srgbClr val="191919"/>
              </a:solidFill>
              <a:highlight>
                <a:schemeClr val="lt1"/>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s" sz="1800" dirty="0">
                <a:solidFill>
                  <a:srgbClr val="191919"/>
                </a:solidFill>
                <a:highlight>
                  <a:srgbClr val="FFFFFF"/>
                </a:highlight>
                <a:latin typeface="Helvetica Neue Light"/>
                <a:ea typeface="Helvetica Neue Light"/>
                <a:cs typeface="Helvetica Neue Light"/>
                <a:sym typeface="Helvetica Neue Light"/>
              </a:rPr>
              <a:t>Los lenguajes de programación se encuadran en uno o varios paradigmas a la vez a partir del tipo de órdenes que permiten implementar, algo que tiene una relación directa con su sintaxis</a:t>
            </a:r>
            <a:r>
              <a:rPr lang="es" sz="1900" dirty="0">
                <a:solidFill>
                  <a:srgbClr val="191919"/>
                </a:solidFill>
                <a:highlight>
                  <a:srgbClr val="FFFFFF"/>
                </a:highlight>
                <a:latin typeface="Helvetica Neue Light"/>
                <a:ea typeface="Helvetica Neue Light"/>
                <a:cs typeface="Helvetica Neue Light"/>
                <a:sym typeface="Helvetica Neue Light"/>
              </a:rPr>
              <a:t>.</a:t>
            </a:r>
            <a:endParaRPr sz="1900" dirty="0">
              <a:solidFill>
                <a:srgbClr val="191919"/>
              </a:solidFill>
              <a:highlight>
                <a:srgbClr val="FFFFFF"/>
              </a:highlight>
              <a:latin typeface="Helvetica Neue Light"/>
              <a:ea typeface="Helvetica Neue Light"/>
              <a:cs typeface="Helvetica Neue Light"/>
              <a:sym typeface="Helvetica Neue Light"/>
            </a:endParaRPr>
          </a:p>
        </p:txBody>
      </p:sp>
      <p:grpSp>
        <p:nvGrpSpPr>
          <p:cNvPr id="279" name="Google Shape;279;p49"/>
          <p:cNvGrpSpPr/>
          <p:nvPr/>
        </p:nvGrpSpPr>
        <p:grpSpPr>
          <a:xfrm>
            <a:off x="204525" y="243775"/>
            <a:ext cx="1070700" cy="1070700"/>
            <a:chOff x="929125" y="621375"/>
            <a:chExt cx="1070700" cy="1070700"/>
          </a:xfrm>
        </p:grpSpPr>
        <p:sp>
          <p:nvSpPr>
            <p:cNvPr id="280" name="Google Shape;280;p49"/>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49"/>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DBA110F-0FD3-8E61-E753-56C99297181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6817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B01DB3F-7EC6-F2A5-59A2-B6C9562A0324}"/>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20078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1">
            <a:extLst>
              <a:ext uri="{FF2B5EF4-FFF2-40B4-BE49-F238E27FC236}">
                <a16:creationId xmlns:a16="http://schemas.microsoft.com/office/drawing/2014/main" id="{F63829E7-9B01-5D26-24AE-0CB219331DFD}"/>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218015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165F47-C3A5-C38F-35E4-272AC73A4AF9}"/>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368663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869EB55-9687-7D91-D7C0-692B84609FF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9740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C2C2B0-1288-5787-7F47-4C465283B01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1507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p:nvPr/>
        </p:nvSpPr>
        <p:spPr>
          <a:xfrm>
            <a:off x="852150" y="1566291"/>
            <a:ext cx="4191300" cy="1674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a:p>
        </p:txBody>
      </p:sp>
      <p:sp>
        <p:nvSpPr>
          <p:cNvPr id="275" name="Google Shape;275;p49"/>
          <p:cNvSpPr txBox="1"/>
          <p:nvPr/>
        </p:nvSpPr>
        <p:spPr>
          <a:xfrm>
            <a:off x="1952850" y="284575"/>
            <a:ext cx="52383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dirty="0">
                <a:latin typeface="Anton"/>
                <a:ea typeface="Anton"/>
                <a:cs typeface="Anton"/>
                <a:sym typeface="Anton"/>
              </a:rPr>
              <a:t>¿Qué resuelve POO?</a:t>
            </a:r>
            <a:endParaRPr sz="3500" b="0" i="1" u="none" strike="noStrike" cap="none" dirty="0">
              <a:solidFill>
                <a:srgbClr val="000000"/>
              </a:solidFill>
              <a:latin typeface="Anton"/>
              <a:ea typeface="Anton"/>
              <a:cs typeface="Anton"/>
              <a:sym typeface="Anton"/>
            </a:endParaRPr>
          </a:p>
        </p:txBody>
      </p:sp>
      <p:sp>
        <p:nvSpPr>
          <p:cNvPr id="277" name="Google Shape;277;p49"/>
          <p:cNvSpPr txBox="1"/>
          <p:nvPr/>
        </p:nvSpPr>
        <p:spPr>
          <a:xfrm>
            <a:off x="816150" y="1282638"/>
            <a:ext cx="7511700" cy="311620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900" dirty="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s-AR" sz="1800" dirty="0">
                <a:solidFill>
                  <a:srgbClr val="191919"/>
                </a:solidFill>
                <a:highlight>
                  <a:schemeClr val="lt1"/>
                </a:highlight>
                <a:latin typeface="Helvetica Neue Light"/>
                <a:ea typeface="Helvetica Neue Light"/>
                <a:cs typeface="Helvetica Neue Light"/>
                <a:sym typeface="Helvetica Neue Light"/>
              </a:rPr>
              <a:t>Todos nuestros programas hasta el momento se ejecutaban de forma secuencial es decir una línea tras otra línea, a esto se denomina </a:t>
            </a:r>
            <a:r>
              <a:rPr lang="es-AR" sz="1800" dirty="0">
                <a:solidFill>
                  <a:srgbClr val="191919"/>
                </a:solidFill>
                <a:highlight>
                  <a:srgbClr val="00FF00"/>
                </a:highlight>
                <a:latin typeface="Helvetica Neue Light"/>
                <a:ea typeface="Helvetica Neue Light"/>
                <a:cs typeface="Helvetica Neue Light"/>
                <a:sym typeface="Helvetica Neue Light"/>
              </a:rPr>
              <a:t>“Programación Estructurada”, </a:t>
            </a:r>
            <a:r>
              <a:rPr lang="es-AR" sz="1800" dirty="0">
                <a:solidFill>
                  <a:srgbClr val="191919"/>
                </a:solidFill>
                <a:highlight>
                  <a:schemeClr val="lt1"/>
                </a:highlight>
                <a:latin typeface="Helvetica Neue Light"/>
                <a:ea typeface="Helvetica Neue Light"/>
                <a:cs typeface="Helvetica Neue Light"/>
                <a:sym typeface="Helvetica Neue Light"/>
              </a:rPr>
              <a:t>entonces POO viene a solucionar algunos problemas que deja la programación estructurada, a medida que nuestros programas crecen, necesitamos reutilizar codigo, que el codigo sea más corto, etc.</a:t>
            </a:r>
            <a:endParaRPr sz="1900" dirty="0">
              <a:solidFill>
                <a:srgbClr val="191919"/>
              </a:solidFill>
              <a:highlight>
                <a:srgbClr val="FFFFFF"/>
              </a:highlight>
              <a:latin typeface="Helvetica Neue Light"/>
              <a:ea typeface="Helvetica Neue Light"/>
              <a:cs typeface="Helvetica Neue Light"/>
              <a:sym typeface="Helvetica Neue Light"/>
            </a:endParaRPr>
          </a:p>
        </p:txBody>
      </p:sp>
      <p:grpSp>
        <p:nvGrpSpPr>
          <p:cNvPr id="279" name="Google Shape;279;p49"/>
          <p:cNvGrpSpPr/>
          <p:nvPr/>
        </p:nvGrpSpPr>
        <p:grpSpPr>
          <a:xfrm>
            <a:off x="204525" y="243775"/>
            <a:ext cx="1070700" cy="1070700"/>
            <a:chOff x="929125" y="621375"/>
            <a:chExt cx="1070700" cy="1070700"/>
          </a:xfrm>
        </p:grpSpPr>
        <p:sp>
          <p:nvSpPr>
            <p:cNvPr id="280" name="Google Shape;280;p49"/>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49"/>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extLst>
      <p:ext uri="{BB962C8B-B14F-4D97-AF65-F5344CB8AC3E}">
        <p14:creationId xmlns:p14="http://schemas.microsoft.com/office/powerpoint/2010/main" val="450885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1">
            <a:extLst>
              <a:ext uri="{FF2B5EF4-FFF2-40B4-BE49-F238E27FC236}">
                <a16:creationId xmlns:a16="http://schemas.microsoft.com/office/drawing/2014/main" id="{23142630-65A4-1695-103B-1224AE9F616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7854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684EFF8-F0D0-E189-66EB-6517585A6AA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27151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164"/>
        <p:cNvGrpSpPr/>
        <p:nvPr/>
      </p:nvGrpSpPr>
      <p:grpSpPr>
        <a:xfrm>
          <a:off x="0" y="0"/>
          <a:ext cx="0" cy="0"/>
          <a:chOff x="0" y="0"/>
          <a:chExt cx="0" cy="0"/>
        </a:xfrm>
      </p:grpSpPr>
      <p:sp>
        <p:nvSpPr>
          <p:cNvPr id="165" name="Google Shape;165;p40"/>
          <p:cNvSpPr txBox="1"/>
          <p:nvPr/>
        </p:nvSpPr>
        <p:spPr>
          <a:xfrm>
            <a:off x="3979775" y="1134750"/>
            <a:ext cx="4624800" cy="2874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s" sz="1800" b="0" i="0" u="none" strike="noStrike" cap="none">
                <a:solidFill>
                  <a:srgbClr val="000000"/>
                </a:solidFill>
                <a:latin typeface="Helvetica Neue Light"/>
                <a:ea typeface="Helvetica Neue Light"/>
                <a:cs typeface="Helvetica Neue Light"/>
                <a:sym typeface="Helvetica Neue Light"/>
              </a:rPr>
              <a:t>Conocer </a:t>
            </a:r>
            <a:r>
              <a:rPr lang="es" sz="1800">
                <a:latin typeface="Helvetica Neue Light"/>
                <a:ea typeface="Helvetica Neue Light"/>
                <a:cs typeface="Helvetica Neue Light"/>
                <a:sym typeface="Helvetica Neue Light"/>
              </a:rPr>
              <a:t>qué es la POO</a:t>
            </a:r>
            <a:r>
              <a:rPr lang="es" sz="1800" b="0" i="0" u="none" strike="noStrike" cap="none">
                <a:solidFill>
                  <a:srgbClr val="000000"/>
                </a:solidFill>
                <a:latin typeface="Helvetica Neue Light"/>
                <a:ea typeface="Helvetica Neue Light"/>
                <a:cs typeface="Helvetica Neue Light"/>
                <a:sym typeface="Helvetica Neue Light"/>
              </a:rPr>
              <a:t>. </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Diferenciar la POO de la programación tradicional</a:t>
            </a:r>
            <a:r>
              <a:rPr lang="es" sz="1800" b="0" i="0" u="none" strike="noStrike" cap="none">
                <a:solidFill>
                  <a:srgbClr val="000000"/>
                </a:solidFill>
                <a:latin typeface="Helvetica Neue Light"/>
                <a:ea typeface="Helvetica Neue Light"/>
                <a:cs typeface="Helvetica Neue Light"/>
                <a:sym typeface="Helvetica Neue Light"/>
              </a:rPr>
              <a:t>.</a:t>
            </a:r>
            <a:endParaRPr sz="1800" b="0" i="0" u="none" strike="noStrike" cap="none">
              <a:solidFill>
                <a:srgbClr val="000000"/>
              </a:solidFill>
              <a:latin typeface="Helvetica Neue Light"/>
              <a:ea typeface="Helvetica Neue Light"/>
              <a:cs typeface="Helvetica Neue Light"/>
              <a:sym typeface="Helvetica Neue Light"/>
            </a:endParaRPr>
          </a:p>
          <a:p>
            <a:pPr marL="457200" marR="0" lvl="0" indent="-342900" algn="l" rtl="0">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el pensamiento computacional en un programa con objetos</a:t>
            </a:r>
            <a:r>
              <a:rPr lang="es" sz="1800" b="0" i="0" u="none" strike="noStrike" cap="none">
                <a:solidFill>
                  <a:srgbClr val="000000"/>
                </a:solidFill>
                <a:latin typeface="Helvetica Neue Light"/>
                <a:ea typeface="Helvetica Neue Light"/>
                <a:cs typeface="Helvetica Neue Light"/>
                <a:sym typeface="Helvetica Neue Light"/>
              </a:rPr>
              <a:t>.</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167" name="Google Shape;167;p40"/>
          <p:cNvSpPr txBox="1"/>
          <p:nvPr/>
        </p:nvSpPr>
        <p:spPr>
          <a:xfrm>
            <a:off x="373850" y="2656900"/>
            <a:ext cx="3632700" cy="989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s" sz="3000" b="0" i="1" u="none" strike="noStrike" cap="none">
                <a:solidFill>
                  <a:srgbClr val="000000"/>
                </a:solidFill>
                <a:latin typeface="Anton"/>
                <a:ea typeface="Anton"/>
                <a:cs typeface="Anton"/>
                <a:sym typeface="Anton"/>
              </a:rPr>
              <a:t>OBJETIVOS DE LA CLASE</a:t>
            </a:r>
            <a:endParaRPr sz="3000" b="0" i="1" u="none" strike="noStrike" cap="none">
              <a:solidFill>
                <a:srgbClr val="000000"/>
              </a:solidFill>
              <a:latin typeface="Anton"/>
              <a:ea typeface="Anton"/>
              <a:cs typeface="Anton"/>
              <a:sym typeface="Anton"/>
            </a:endParaRPr>
          </a:p>
        </p:txBody>
      </p:sp>
      <p:pic>
        <p:nvPicPr>
          <p:cNvPr id="168" name="Google Shape;168;p40"/>
          <p:cNvPicPr preferRelativeResize="0"/>
          <p:nvPr/>
        </p:nvPicPr>
        <p:blipFill rotWithShape="1">
          <a:blip r:embed="rId3">
            <a:alphaModFix/>
          </a:blip>
          <a:srcRect/>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9714842-699D-DB50-09E7-A1815F43FBB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5114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C6D0064-565A-DDF5-814D-0471F9B2961B}"/>
              </a:ext>
            </a:extLst>
          </p:cNvPr>
          <p:cNvPicPr>
            <a:picLocks noChangeAspect="1"/>
          </p:cNvPicPr>
          <p:nvPr/>
        </p:nvPicPr>
        <p:blipFill>
          <a:blip r:embed="rId2"/>
          <a:stretch>
            <a:fillRect/>
          </a:stretch>
        </p:blipFill>
        <p:spPr>
          <a:xfrm>
            <a:off x="0" y="0"/>
            <a:ext cx="9144000" cy="4497167"/>
          </a:xfrm>
          <a:prstGeom prst="rect">
            <a:avLst/>
          </a:prstGeom>
        </p:spPr>
      </p:pic>
      <p:sp>
        <p:nvSpPr>
          <p:cNvPr id="3" name="TextBox 2">
            <a:extLst>
              <a:ext uri="{FF2B5EF4-FFF2-40B4-BE49-F238E27FC236}">
                <a16:creationId xmlns:a16="http://schemas.microsoft.com/office/drawing/2014/main" id="{DB02AB4C-7BF0-974E-A0A3-DCD851EA3C1F}"/>
              </a:ext>
            </a:extLst>
          </p:cNvPr>
          <p:cNvSpPr txBox="1"/>
          <p:nvPr/>
        </p:nvSpPr>
        <p:spPr>
          <a:xfrm>
            <a:off x="-38263" y="4497168"/>
            <a:ext cx="9220526" cy="646331"/>
          </a:xfrm>
          <a:prstGeom prst="rect">
            <a:avLst/>
          </a:prstGeom>
          <a:noFill/>
        </p:spPr>
        <p:txBody>
          <a:bodyPr wrap="square" rtlCol="0">
            <a:spAutoFit/>
          </a:bodyPr>
          <a:lstStyle/>
          <a:p>
            <a:r>
              <a:rPr lang="es-AR" sz="1800" dirty="0">
                <a:solidFill>
                  <a:srgbClr val="191919"/>
                </a:solidFill>
                <a:highlight>
                  <a:schemeClr val="lt1"/>
                </a:highlight>
                <a:latin typeface="Helvetica Neue Light"/>
              </a:rPr>
              <a:t>Demasiadas sentencias anidadas y no sabias hacia donde iba el codigo, al tener múltiples condiciones. (Fortran)</a:t>
            </a:r>
          </a:p>
        </p:txBody>
      </p:sp>
    </p:spTree>
    <p:extLst>
      <p:ext uri="{BB962C8B-B14F-4D97-AF65-F5344CB8AC3E}">
        <p14:creationId xmlns:p14="http://schemas.microsoft.com/office/powerpoint/2010/main" val="2437604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546A0C-0CB1-EFFA-E956-2E8DC412BF31}"/>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1455399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48E618A-48BC-D232-0FB1-BC1B4931970E}"/>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60850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622F840-1C6C-26DA-9BD3-EE27E6D3132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97214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1D09EBA-39D5-4202-453E-722154DBE22D}"/>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552927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0DC3B9-F2D3-3040-8ED1-4E74861677E4}"/>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61621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1">
            <a:extLst>
              <a:ext uri="{FF2B5EF4-FFF2-40B4-BE49-F238E27FC236}">
                <a16:creationId xmlns:a16="http://schemas.microsoft.com/office/drawing/2014/main" id="{58141296-2936-FB6B-9B12-7054B1DDDBE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6780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4"/>
          <p:cNvSpPr txBox="1"/>
          <p:nvPr/>
        </p:nvSpPr>
        <p:spPr>
          <a:xfrm>
            <a:off x="1640700" y="243775"/>
            <a:ext cx="586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800" b="1" dirty="0">
                <a:solidFill>
                  <a:schemeClr val="dk1"/>
                </a:solidFill>
                <a:latin typeface="Helvetica Neue"/>
                <a:ea typeface="Helvetica Neue"/>
                <a:cs typeface="Helvetica Neue"/>
                <a:sym typeface="Helvetica Neue"/>
              </a:rPr>
              <a:t>PROGRAMACIÓN ORIENTADA A OBJETOS</a:t>
            </a:r>
          </a:p>
        </p:txBody>
      </p:sp>
      <p:sp>
        <p:nvSpPr>
          <p:cNvPr id="325" name="Google Shape;325;p54"/>
          <p:cNvSpPr txBox="1"/>
          <p:nvPr/>
        </p:nvSpPr>
        <p:spPr>
          <a:xfrm>
            <a:off x="1275225" y="1740025"/>
            <a:ext cx="7050300" cy="213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1800" dirty="0">
              <a:latin typeface="Helvetica Neue Light"/>
              <a:ea typeface="Helvetica Neue Light"/>
              <a:cs typeface="Helvetica Neue Light"/>
              <a:sym typeface="Helvetica Neue Light"/>
            </a:endParaRPr>
          </a:p>
          <a:p>
            <a:pPr marL="457200" lvl="0" indent="0" algn="just" rtl="0">
              <a:lnSpc>
                <a:spcPct val="150000"/>
              </a:lnSpc>
              <a:spcBef>
                <a:spcPts val="0"/>
              </a:spcBef>
              <a:spcAft>
                <a:spcPts val="0"/>
              </a:spcAft>
              <a:buNone/>
            </a:pPr>
            <a:endParaRPr sz="1800" dirty="0">
              <a:solidFill>
                <a:srgbClr val="191919"/>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dirty="0">
                <a:solidFill>
                  <a:srgbClr val="191919"/>
                </a:solidFill>
                <a:latin typeface="Helvetica Neue"/>
                <a:ea typeface="Helvetica Neue"/>
                <a:cs typeface="Helvetica Neue"/>
                <a:sym typeface="Helvetica Neue"/>
              </a:rPr>
              <a:t>POO </a:t>
            </a:r>
            <a:r>
              <a:rPr lang="es-AR" sz="1800" b="1" dirty="0">
                <a:solidFill>
                  <a:srgbClr val="191919"/>
                </a:solidFill>
                <a:latin typeface="Helvetica Neue"/>
                <a:ea typeface="Helvetica Neue"/>
                <a:cs typeface="Helvetica Neue"/>
                <a:sym typeface="Helvetica Neue"/>
              </a:rPr>
              <a:t>está compuesto por Clases, a su vez estas clases tendrán propiedades y sus respectivos métodos que en conjunto van a resultar en un objeto.</a:t>
            </a:r>
            <a:endParaRPr sz="1800" dirty="0">
              <a:solidFill>
                <a:srgbClr val="191919"/>
              </a:solidFill>
              <a:highlight>
                <a:srgbClr val="FFFFFF"/>
              </a:highlight>
              <a:latin typeface="Helvetica Neue Light"/>
              <a:ea typeface="Helvetica Neue Light"/>
              <a:cs typeface="Helvetica Neue Light"/>
              <a:sym typeface="Helvetica Neue Light"/>
            </a:endParaRPr>
          </a:p>
          <a:p>
            <a:pPr marL="457200" lvl="0" indent="0" algn="just" rtl="0">
              <a:lnSpc>
                <a:spcPct val="150000"/>
              </a:lnSpc>
              <a:spcBef>
                <a:spcPts val="0"/>
              </a:spcBef>
              <a:spcAft>
                <a:spcPts val="0"/>
              </a:spcAft>
              <a:buNone/>
            </a:pPr>
            <a:endParaRPr sz="1500" dirty="0">
              <a:solidFill>
                <a:srgbClr val="333333"/>
              </a:solidFill>
              <a:highlight>
                <a:srgbClr val="FFFFFF"/>
              </a:highlight>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2000" dirty="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dirty="0">
              <a:solidFill>
                <a:srgbClr val="FFFFFF"/>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dirty="0">
              <a:solidFill>
                <a:srgbClr val="FFFFFF"/>
              </a:solidFill>
              <a:latin typeface="Helvetica Neue Light"/>
              <a:ea typeface="Helvetica Neue Light"/>
              <a:cs typeface="Helvetica Neue Light"/>
              <a:sym typeface="Helvetica Neue Light"/>
            </a:endParaRPr>
          </a:p>
        </p:txBody>
      </p:sp>
      <p:grpSp>
        <p:nvGrpSpPr>
          <p:cNvPr id="328" name="Google Shape;328;p54"/>
          <p:cNvGrpSpPr/>
          <p:nvPr/>
        </p:nvGrpSpPr>
        <p:grpSpPr>
          <a:xfrm>
            <a:off x="204525" y="243775"/>
            <a:ext cx="1070700" cy="1070700"/>
            <a:chOff x="929125" y="621375"/>
            <a:chExt cx="1070700" cy="1070700"/>
          </a:xfrm>
        </p:grpSpPr>
        <p:sp>
          <p:nvSpPr>
            <p:cNvPr id="329" name="Google Shape;329;p54"/>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54"/>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extLst>
      <p:ext uri="{BB962C8B-B14F-4D97-AF65-F5344CB8AC3E}">
        <p14:creationId xmlns:p14="http://schemas.microsoft.com/office/powerpoint/2010/main" val="4250250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p:nvPr/>
        </p:nvSpPr>
        <p:spPr>
          <a:xfrm>
            <a:off x="1441788" y="-22148"/>
            <a:ext cx="583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3500" i="1" u="sng" dirty="0">
                <a:latin typeface="Anton"/>
                <a:ea typeface="Anton"/>
                <a:cs typeface="Anton"/>
                <a:sym typeface="Anton"/>
              </a:rPr>
              <a:t>Pilares de POO</a:t>
            </a:r>
            <a:endParaRPr sz="3500" i="1" u="sng" dirty="0">
              <a:latin typeface="Anton"/>
              <a:ea typeface="Anton"/>
              <a:cs typeface="Anton"/>
              <a:sym typeface="Anton"/>
            </a:endParaRPr>
          </a:p>
        </p:txBody>
      </p:sp>
      <p:grpSp>
        <p:nvGrpSpPr>
          <p:cNvPr id="289" name="Google Shape;289;p50"/>
          <p:cNvGrpSpPr/>
          <p:nvPr/>
        </p:nvGrpSpPr>
        <p:grpSpPr>
          <a:xfrm>
            <a:off x="204525" y="243775"/>
            <a:ext cx="1070700" cy="1070700"/>
            <a:chOff x="929125" y="621375"/>
            <a:chExt cx="1070700" cy="1070700"/>
          </a:xfrm>
        </p:grpSpPr>
        <p:sp>
          <p:nvSpPr>
            <p:cNvPr id="290" name="Google Shape;290;p50"/>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0"/>
            <p:cNvPicPr preferRelativeResize="0"/>
            <p:nvPr/>
          </p:nvPicPr>
          <p:blipFill>
            <a:blip r:embed="rId3">
              <a:alphaModFix/>
            </a:blip>
            <a:stretch>
              <a:fillRect/>
            </a:stretch>
          </p:blipFill>
          <p:spPr>
            <a:xfrm>
              <a:off x="1095688" y="787950"/>
              <a:ext cx="737574" cy="737574"/>
            </a:xfrm>
            <a:prstGeom prst="rect">
              <a:avLst/>
            </a:prstGeom>
            <a:noFill/>
            <a:ln>
              <a:noFill/>
            </a:ln>
          </p:spPr>
        </p:pic>
      </p:grpSp>
      <p:pic>
        <p:nvPicPr>
          <p:cNvPr id="2" name="Imagen 1">
            <a:extLst>
              <a:ext uri="{FF2B5EF4-FFF2-40B4-BE49-F238E27FC236}">
                <a16:creationId xmlns:a16="http://schemas.microsoft.com/office/drawing/2014/main" id="{5E646540-1E59-7AA6-76AD-1E08E224C594}"/>
              </a:ext>
            </a:extLst>
          </p:cNvPr>
          <p:cNvPicPr>
            <a:picLocks noChangeAspect="1"/>
          </p:cNvPicPr>
          <p:nvPr/>
        </p:nvPicPr>
        <p:blipFill>
          <a:blip r:embed="rId4"/>
          <a:stretch>
            <a:fillRect/>
          </a:stretch>
        </p:blipFill>
        <p:spPr>
          <a:xfrm>
            <a:off x="2544856" y="966952"/>
            <a:ext cx="4369812" cy="4176548"/>
          </a:xfrm>
          <a:prstGeom prst="rect">
            <a:avLst/>
          </a:prstGeom>
        </p:spPr>
      </p:pic>
    </p:spTree>
    <p:extLst>
      <p:ext uri="{BB962C8B-B14F-4D97-AF65-F5344CB8AC3E}">
        <p14:creationId xmlns:p14="http://schemas.microsoft.com/office/powerpoint/2010/main" val="2052642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219"/>
        <p:cNvGrpSpPr/>
        <p:nvPr/>
      </p:nvGrpSpPr>
      <p:grpSpPr>
        <a:xfrm>
          <a:off x="0" y="0"/>
          <a:ext cx="0" cy="0"/>
          <a:chOff x="0" y="0"/>
          <a:chExt cx="0" cy="0"/>
        </a:xfrm>
      </p:grpSpPr>
      <p:sp>
        <p:nvSpPr>
          <p:cNvPr id="220" name="Google Shape;220;p42"/>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¿QUÉ ERA LA POO?</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p:nvPr/>
        </p:nvSpPr>
        <p:spPr>
          <a:xfrm>
            <a:off x="653511" y="0"/>
            <a:ext cx="8285964"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3500" i="1" u="sng" dirty="0">
                <a:latin typeface="Anton"/>
                <a:ea typeface="Anton"/>
                <a:cs typeface="Anton"/>
                <a:sym typeface="Anton"/>
              </a:rPr>
              <a:t>Lenguajes que existen orientados a objetos</a:t>
            </a:r>
            <a:endParaRPr sz="3500" i="1" u="sng" dirty="0">
              <a:latin typeface="Anton"/>
              <a:ea typeface="Anton"/>
              <a:cs typeface="Anton"/>
              <a:sym typeface="Anton"/>
            </a:endParaRPr>
          </a:p>
        </p:txBody>
      </p:sp>
      <p:grpSp>
        <p:nvGrpSpPr>
          <p:cNvPr id="289" name="Google Shape;289;p50"/>
          <p:cNvGrpSpPr/>
          <p:nvPr/>
        </p:nvGrpSpPr>
        <p:grpSpPr>
          <a:xfrm>
            <a:off x="-6866" y="643168"/>
            <a:ext cx="1070700" cy="1070700"/>
            <a:chOff x="929125" y="621375"/>
            <a:chExt cx="1070700" cy="1070700"/>
          </a:xfrm>
        </p:grpSpPr>
        <p:sp>
          <p:nvSpPr>
            <p:cNvPr id="290" name="Google Shape;290;p50"/>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0"/>
            <p:cNvPicPr preferRelativeResize="0"/>
            <p:nvPr/>
          </p:nvPicPr>
          <p:blipFill>
            <a:blip r:embed="rId3">
              <a:alphaModFix/>
            </a:blip>
            <a:stretch>
              <a:fillRect/>
            </a:stretch>
          </p:blipFill>
          <p:spPr>
            <a:xfrm>
              <a:off x="1095688" y="787950"/>
              <a:ext cx="737574" cy="737574"/>
            </a:xfrm>
            <a:prstGeom prst="rect">
              <a:avLst/>
            </a:prstGeom>
            <a:noFill/>
            <a:ln>
              <a:noFill/>
            </a:ln>
          </p:spPr>
        </p:pic>
      </p:grpSp>
      <p:pic>
        <p:nvPicPr>
          <p:cNvPr id="3" name="Imagen 1">
            <a:extLst>
              <a:ext uri="{FF2B5EF4-FFF2-40B4-BE49-F238E27FC236}">
                <a16:creationId xmlns:a16="http://schemas.microsoft.com/office/drawing/2014/main" id="{2CB1E422-981A-AB51-EF03-6652D27E8ACD}"/>
              </a:ext>
            </a:extLst>
          </p:cNvPr>
          <p:cNvPicPr>
            <a:picLocks noChangeAspect="1"/>
          </p:cNvPicPr>
          <p:nvPr/>
        </p:nvPicPr>
        <p:blipFill>
          <a:blip r:embed="rId4"/>
          <a:stretch>
            <a:fillRect/>
          </a:stretch>
        </p:blipFill>
        <p:spPr>
          <a:xfrm>
            <a:off x="1871980" y="989100"/>
            <a:ext cx="5400040" cy="4043045"/>
          </a:xfrm>
          <a:prstGeom prst="rect">
            <a:avLst/>
          </a:prstGeom>
        </p:spPr>
      </p:pic>
    </p:spTree>
    <p:extLst>
      <p:ext uri="{BB962C8B-B14F-4D97-AF65-F5344CB8AC3E}">
        <p14:creationId xmlns:p14="http://schemas.microsoft.com/office/powerpoint/2010/main" val="4145654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9367B6-D7D2-F3DA-87DA-7CE98438944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7666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p:nvPr/>
        </p:nvSpPr>
        <p:spPr>
          <a:xfrm>
            <a:off x="1655700" y="284575"/>
            <a:ext cx="583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3500" i="1">
                <a:latin typeface="Anton"/>
                <a:ea typeface="Anton"/>
                <a:cs typeface="Anton"/>
                <a:sym typeface="Anton"/>
              </a:rPr>
              <a:t>PARADIGMAS DE PROGRAMACIÓN</a:t>
            </a:r>
            <a:endParaRPr sz="3500" i="1">
              <a:latin typeface="Anton"/>
              <a:ea typeface="Anton"/>
              <a:cs typeface="Anton"/>
              <a:sym typeface="Anton"/>
            </a:endParaRPr>
          </a:p>
        </p:txBody>
      </p:sp>
      <p:sp>
        <p:nvSpPr>
          <p:cNvPr id="287" name="Google Shape;287;p50"/>
          <p:cNvSpPr txBox="1"/>
          <p:nvPr/>
        </p:nvSpPr>
        <p:spPr>
          <a:xfrm>
            <a:off x="1390375" y="2113825"/>
            <a:ext cx="7215600" cy="254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2000">
              <a:solidFill>
                <a:srgbClr val="191919"/>
              </a:solidFill>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Char char="●"/>
            </a:pPr>
            <a:r>
              <a:rPr lang="es" sz="1800" b="1">
                <a:solidFill>
                  <a:srgbClr val="191919"/>
                </a:solidFill>
                <a:highlight>
                  <a:srgbClr val="E0FF00"/>
                </a:highlight>
                <a:latin typeface="Helvetica Neue"/>
                <a:ea typeface="Helvetica Neue"/>
                <a:cs typeface="Helvetica Neue"/>
                <a:sym typeface="Helvetica Neue"/>
              </a:rPr>
              <a:t>Imperativo</a:t>
            </a:r>
            <a:r>
              <a:rPr lang="es" sz="1800">
                <a:solidFill>
                  <a:srgbClr val="191919"/>
                </a:solidFill>
                <a:highlight>
                  <a:srgbClr val="E0FF00"/>
                </a:highlight>
                <a:latin typeface="Helvetica Neue Light"/>
                <a:ea typeface="Helvetica Neue Light"/>
                <a:cs typeface="Helvetica Neue Light"/>
                <a:sym typeface="Helvetica Neue Light"/>
              </a:rPr>
              <a:t>:</a:t>
            </a:r>
            <a:r>
              <a:rPr lang="es" sz="1800">
                <a:solidFill>
                  <a:srgbClr val="191919"/>
                </a:solidFill>
                <a:highlight>
                  <a:srgbClr val="FFFFFF"/>
                </a:highlight>
                <a:latin typeface="Helvetica Neue Light"/>
                <a:ea typeface="Helvetica Neue Light"/>
                <a:cs typeface="Helvetica Neue Light"/>
                <a:sym typeface="Helvetica Neue Light"/>
              </a:rPr>
              <a:t> Los programas se componen de un conjunto de sentencias que cambian su estado. Son secuencias de comandos que ordenan acciones a la computadora.</a:t>
            </a:r>
            <a:endParaRPr sz="1800">
              <a:solidFill>
                <a:srgbClr val="191919"/>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Char char="●"/>
            </a:pPr>
            <a:r>
              <a:rPr lang="es" sz="1800" b="1">
                <a:solidFill>
                  <a:srgbClr val="191919"/>
                </a:solidFill>
                <a:highlight>
                  <a:srgbClr val="E0FF00"/>
                </a:highlight>
                <a:latin typeface="Helvetica Neue"/>
                <a:ea typeface="Helvetica Neue"/>
                <a:cs typeface="Helvetica Neue"/>
                <a:sym typeface="Helvetica Neue"/>
              </a:rPr>
              <a:t>Declarativo:</a:t>
            </a:r>
            <a:r>
              <a:rPr lang="es" sz="1800">
                <a:solidFill>
                  <a:srgbClr val="191919"/>
                </a:solidFill>
                <a:highlight>
                  <a:srgbClr val="FFFFFF"/>
                </a:highlight>
                <a:latin typeface="Helvetica Neue Light"/>
                <a:ea typeface="Helvetica Neue Light"/>
                <a:cs typeface="Helvetica Neue Light"/>
                <a:sym typeface="Helvetica Neue Light"/>
              </a:rPr>
              <a:t> Opuesto al imperativo. Los programas describen los resultados esperados sin listar explícitamente los pasos a llevar a cabo para alcanzarlos.</a:t>
            </a:r>
            <a:endParaRPr sz="1800">
              <a:solidFill>
                <a:srgbClr val="191919"/>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Char char="●"/>
            </a:pPr>
            <a:r>
              <a:rPr lang="es" sz="1800" b="1">
                <a:solidFill>
                  <a:srgbClr val="191919"/>
                </a:solidFill>
                <a:highlight>
                  <a:srgbClr val="E0FF00"/>
                </a:highlight>
                <a:latin typeface="Helvetica Neue"/>
                <a:ea typeface="Helvetica Neue"/>
                <a:cs typeface="Helvetica Neue"/>
                <a:sym typeface="Helvetica Neue"/>
              </a:rPr>
              <a:t>Lógico:</a:t>
            </a:r>
            <a:r>
              <a:rPr lang="es" sz="1800">
                <a:solidFill>
                  <a:srgbClr val="191919"/>
                </a:solidFill>
                <a:highlight>
                  <a:srgbClr val="FFFFFF"/>
                </a:highlight>
                <a:latin typeface="Helvetica Neue Light"/>
                <a:ea typeface="Helvetica Neue Light"/>
                <a:cs typeface="Helvetica Neue Light"/>
                <a:sym typeface="Helvetica Neue Light"/>
              </a:rPr>
              <a:t> El problema se modela con enunciados de lógica del primer orden. </a:t>
            </a:r>
            <a:endParaRPr sz="1800">
              <a:solidFill>
                <a:srgbClr val="191919"/>
              </a:solidFill>
              <a:latin typeface="Helvetica Neue Light"/>
              <a:ea typeface="Helvetica Neue Light"/>
              <a:cs typeface="Helvetica Neue Light"/>
              <a:sym typeface="Helvetica Neue Light"/>
            </a:endParaRPr>
          </a:p>
          <a:p>
            <a:pPr marL="0" lvl="0" indent="0" algn="l" rtl="0">
              <a:lnSpc>
                <a:spcPct val="115000"/>
              </a:lnSpc>
              <a:spcBef>
                <a:spcPts val="350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a:solidFill>
                <a:srgbClr val="FFFFFF"/>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a:solidFill>
                <a:srgbClr val="FFFFFF"/>
              </a:solidFill>
              <a:latin typeface="Helvetica Neue Light"/>
              <a:ea typeface="Helvetica Neue Light"/>
              <a:cs typeface="Helvetica Neue Light"/>
              <a:sym typeface="Helvetica Neue Light"/>
            </a:endParaRPr>
          </a:p>
        </p:txBody>
      </p:sp>
      <p:grpSp>
        <p:nvGrpSpPr>
          <p:cNvPr id="289" name="Google Shape;289;p50"/>
          <p:cNvGrpSpPr/>
          <p:nvPr/>
        </p:nvGrpSpPr>
        <p:grpSpPr>
          <a:xfrm>
            <a:off x="204525" y="243775"/>
            <a:ext cx="1070700" cy="1070700"/>
            <a:chOff x="929125" y="621375"/>
            <a:chExt cx="1070700" cy="1070700"/>
          </a:xfrm>
        </p:grpSpPr>
        <p:sp>
          <p:nvSpPr>
            <p:cNvPr id="290" name="Google Shape;290;p50"/>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0"/>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1"/>
          <p:cNvSpPr txBox="1"/>
          <p:nvPr/>
        </p:nvSpPr>
        <p:spPr>
          <a:xfrm>
            <a:off x="1655700" y="284575"/>
            <a:ext cx="583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3500" i="1">
                <a:latin typeface="Anton"/>
                <a:ea typeface="Anton"/>
                <a:cs typeface="Anton"/>
                <a:sym typeface="Anton"/>
              </a:rPr>
              <a:t>PARADIGMAS DE PROGRAMACIÓN</a:t>
            </a:r>
            <a:endParaRPr sz="3500" i="1">
              <a:latin typeface="Anton"/>
              <a:ea typeface="Anton"/>
              <a:cs typeface="Anton"/>
              <a:sym typeface="Anton"/>
            </a:endParaRPr>
          </a:p>
        </p:txBody>
      </p:sp>
      <p:sp>
        <p:nvSpPr>
          <p:cNvPr id="298" name="Google Shape;298;p51"/>
          <p:cNvSpPr txBox="1"/>
          <p:nvPr/>
        </p:nvSpPr>
        <p:spPr>
          <a:xfrm>
            <a:off x="1442400" y="2182200"/>
            <a:ext cx="6959100" cy="254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2000">
              <a:solidFill>
                <a:srgbClr val="191919"/>
              </a:solidFill>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a:solidFill>
                  <a:srgbClr val="191919"/>
                </a:solidFill>
                <a:highlight>
                  <a:srgbClr val="E0FF00"/>
                </a:highlight>
                <a:latin typeface="Helvetica Neue"/>
                <a:ea typeface="Helvetica Neue"/>
                <a:cs typeface="Helvetica Neue"/>
                <a:sym typeface="Helvetica Neue"/>
              </a:rPr>
              <a:t>Funcional:</a:t>
            </a:r>
            <a:r>
              <a:rPr lang="es" sz="1800">
                <a:solidFill>
                  <a:srgbClr val="191919"/>
                </a:solidFill>
                <a:highlight>
                  <a:srgbClr val="FFFFFF"/>
                </a:highlight>
                <a:latin typeface="Helvetica Neue Light"/>
                <a:ea typeface="Helvetica Neue Light"/>
                <a:cs typeface="Helvetica Neue Light"/>
                <a:sym typeface="Helvetica Neue Light"/>
              </a:rPr>
              <a:t> Los programas se componen de funciones, es decir, implementaciones de comportamiento que reciben un conjunto de datos de entrada y devuelven un valor de salida.</a:t>
            </a:r>
            <a:endParaRPr sz="1800">
              <a:solidFill>
                <a:srgbClr val="191919"/>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a:solidFill>
                  <a:srgbClr val="191919"/>
                </a:solidFill>
                <a:highlight>
                  <a:srgbClr val="E0FF00"/>
                </a:highlight>
                <a:latin typeface="Helvetica Neue"/>
                <a:ea typeface="Helvetica Neue"/>
                <a:cs typeface="Helvetica Neue"/>
                <a:sym typeface="Helvetica Neue"/>
              </a:rPr>
              <a:t>Orientado a Objetos:</a:t>
            </a:r>
            <a:r>
              <a:rPr lang="es" sz="1800">
                <a:solidFill>
                  <a:srgbClr val="191919"/>
                </a:solidFill>
                <a:highlight>
                  <a:srgbClr val="E0FF00"/>
                </a:highlight>
                <a:latin typeface="Helvetica Neue Light"/>
                <a:ea typeface="Helvetica Neue Light"/>
                <a:cs typeface="Helvetica Neue Light"/>
                <a:sym typeface="Helvetica Neue Light"/>
              </a:rPr>
              <a:t> </a:t>
            </a:r>
            <a:r>
              <a:rPr lang="es" sz="1800">
                <a:solidFill>
                  <a:srgbClr val="191919"/>
                </a:solidFill>
                <a:highlight>
                  <a:srgbClr val="FFFFFF"/>
                </a:highlight>
                <a:latin typeface="Helvetica Neue Light"/>
                <a:ea typeface="Helvetica Neue Light"/>
                <a:cs typeface="Helvetica Neue Light"/>
                <a:sym typeface="Helvetica Neue Light"/>
              </a:rPr>
              <a:t>El comportamiento del programa es llevado a cabo por objetos, entidades que representan elementos del problema a resolver y tienen atributos y comportamiento.</a:t>
            </a:r>
            <a:endParaRPr sz="1800">
              <a:solidFill>
                <a:srgbClr val="191919"/>
              </a:solidFill>
              <a:latin typeface="Helvetica Neue Light"/>
              <a:ea typeface="Helvetica Neue Light"/>
              <a:cs typeface="Helvetica Neue Light"/>
              <a:sym typeface="Helvetica Neue Light"/>
            </a:endParaRPr>
          </a:p>
          <a:p>
            <a:pPr marL="457200" lvl="0" indent="0" algn="l" rtl="0">
              <a:lnSpc>
                <a:spcPct val="115000"/>
              </a:lnSpc>
              <a:spcBef>
                <a:spcPts val="3500"/>
              </a:spcBef>
              <a:spcAft>
                <a:spcPts val="0"/>
              </a:spcAft>
              <a:buNone/>
            </a:pPr>
            <a:endParaRPr sz="200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a:solidFill>
                <a:srgbClr val="FFFFFF"/>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a:solidFill>
                <a:srgbClr val="FFFFFF"/>
              </a:solidFill>
              <a:latin typeface="Helvetica Neue Light"/>
              <a:ea typeface="Helvetica Neue Light"/>
              <a:cs typeface="Helvetica Neue Light"/>
              <a:sym typeface="Helvetica Neue Light"/>
            </a:endParaRPr>
          </a:p>
        </p:txBody>
      </p:sp>
      <p:grpSp>
        <p:nvGrpSpPr>
          <p:cNvPr id="301" name="Google Shape;301;p51"/>
          <p:cNvGrpSpPr/>
          <p:nvPr/>
        </p:nvGrpSpPr>
        <p:grpSpPr>
          <a:xfrm>
            <a:off x="204525" y="243775"/>
            <a:ext cx="1070700" cy="1070700"/>
            <a:chOff x="929125" y="621375"/>
            <a:chExt cx="1070700" cy="1070700"/>
          </a:xfrm>
        </p:grpSpPr>
        <p:sp>
          <p:nvSpPr>
            <p:cNvPr id="302" name="Google Shape;302;p51"/>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51"/>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1400" scaled="0"/>
        </a:gradFill>
        <a:effectLst/>
      </p:bgPr>
    </p:bg>
    <p:spTree>
      <p:nvGrpSpPr>
        <p:cNvPr id="1" name="Shape 317"/>
        <p:cNvGrpSpPr/>
        <p:nvPr/>
      </p:nvGrpSpPr>
      <p:grpSpPr>
        <a:xfrm>
          <a:off x="0" y="0"/>
          <a:ext cx="0" cy="0"/>
          <a:chOff x="0" y="0"/>
          <a:chExt cx="0" cy="0"/>
        </a:xfrm>
      </p:grpSpPr>
      <p:sp>
        <p:nvSpPr>
          <p:cNvPr id="318" name="Google Shape;318;p53"/>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VENTAJAS DE LA PROGRAMACIÓN ORIENTADA A OBJETOS</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4"/>
          <p:cNvSpPr txBox="1"/>
          <p:nvPr/>
        </p:nvSpPr>
        <p:spPr>
          <a:xfrm>
            <a:off x="1640700" y="243775"/>
            <a:ext cx="586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800" b="1">
                <a:solidFill>
                  <a:schemeClr val="dk1"/>
                </a:solidFill>
                <a:latin typeface="Helvetica Neue"/>
                <a:ea typeface="Helvetica Neue"/>
                <a:cs typeface="Helvetica Neue"/>
                <a:sym typeface="Helvetica Neue"/>
              </a:rPr>
              <a:t>PROGRAMACIÓN ORIENTADA A OBJETOS</a:t>
            </a:r>
            <a:endParaRPr sz="1800" b="1">
              <a:solidFill>
                <a:schemeClr val="dk1"/>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s" sz="4000" i="1">
                <a:latin typeface="Anton"/>
                <a:ea typeface="Anton"/>
                <a:cs typeface="Anton"/>
                <a:sym typeface="Anton"/>
              </a:rPr>
              <a:t>VENTAJAS</a:t>
            </a:r>
            <a:endParaRPr sz="4000" i="1">
              <a:latin typeface="Anton"/>
              <a:ea typeface="Anton"/>
              <a:cs typeface="Anton"/>
              <a:sym typeface="Anton"/>
            </a:endParaRPr>
          </a:p>
        </p:txBody>
      </p:sp>
      <p:sp>
        <p:nvSpPr>
          <p:cNvPr id="325" name="Google Shape;325;p54"/>
          <p:cNvSpPr txBox="1"/>
          <p:nvPr/>
        </p:nvSpPr>
        <p:spPr>
          <a:xfrm>
            <a:off x="1275225" y="1740025"/>
            <a:ext cx="7050300" cy="213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1800">
              <a:latin typeface="Helvetica Neue Light"/>
              <a:ea typeface="Helvetica Neue Light"/>
              <a:cs typeface="Helvetica Neue Light"/>
              <a:sym typeface="Helvetica Neue Light"/>
            </a:endParaRPr>
          </a:p>
          <a:p>
            <a:pPr marL="457200" lvl="0" indent="0" algn="just" rtl="0">
              <a:lnSpc>
                <a:spcPct val="150000"/>
              </a:lnSpc>
              <a:spcBef>
                <a:spcPts val="0"/>
              </a:spcBef>
              <a:spcAft>
                <a:spcPts val="0"/>
              </a:spcAft>
              <a:buNone/>
            </a:pPr>
            <a:endParaRPr sz="1800">
              <a:solidFill>
                <a:srgbClr val="191919"/>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a:solidFill>
                  <a:srgbClr val="191919"/>
                </a:solidFill>
                <a:highlight>
                  <a:srgbClr val="E0FF00"/>
                </a:highlight>
                <a:latin typeface="Helvetica Neue"/>
                <a:ea typeface="Helvetica Neue"/>
                <a:cs typeface="Helvetica Neue"/>
                <a:sym typeface="Helvetica Neue"/>
              </a:rPr>
              <a:t>Ofrece la posibilidad de </a:t>
            </a:r>
            <a:r>
              <a:rPr lang="es" sz="1800" b="1" u="sng">
                <a:solidFill>
                  <a:srgbClr val="191919"/>
                </a:solidFill>
                <a:highlight>
                  <a:srgbClr val="E0FF00"/>
                </a:highlight>
                <a:latin typeface="Helvetica Neue"/>
                <a:ea typeface="Helvetica Neue"/>
                <a:cs typeface="Helvetica Neue"/>
                <a:sym typeface="Helvetica Neue"/>
              </a:rPr>
              <a:t>heredar</a:t>
            </a:r>
            <a:r>
              <a:rPr lang="es" sz="1800" b="1">
                <a:solidFill>
                  <a:srgbClr val="191919"/>
                </a:solidFill>
                <a:highlight>
                  <a:srgbClr val="E0FF00"/>
                </a:highlight>
                <a:latin typeface="Helvetica Neue"/>
                <a:ea typeface="Helvetica Neue"/>
                <a:cs typeface="Helvetica Neue"/>
                <a:sym typeface="Helvetica Neue"/>
              </a:rPr>
              <a:t> de unas clases a otras</a:t>
            </a:r>
            <a:r>
              <a:rPr lang="es" sz="1800">
                <a:solidFill>
                  <a:srgbClr val="191919"/>
                </a:solidFill>
                <a:highlight>
                  <a:srgbClr val="FFFFFF"/>
                </a:highlight>
                <a:latin typeface="Helvetica Neue Light"/>
                <a:ea typeface="Helvetica Neue Light"/>
                <a:cs typeface="Helvetica Neue Light"/>
                <a:sym typeface="Helvetica Neue Light"/>
              </a:rPr>
              <a:t> para que puedan acceder a los miembros de la clase padre, con lo cual podemos solucionar de una manera más eficiente, el ampliar el comportamiento de nuestros objetos o clases.</a:t>
            </a:r>
            <a:endParaRPr sz="1800">
              <a:solidFill>
                <a:srgbClr val="191919"/>
              </a:solidFill>
              <a:highlight>
                <a:srgbClr val="FFFFFF"/>
              </a:highlight>
              <a:latin typeface="Helvetica Neue Light"/>
              <a:ea typeface="Helvetica Neue Light"/>
              <a:cs typeface="Helvetica Neue Light"/>
              <a:sym typeface="Helvetica Neue Light"/>
            </a:endParaRPr>
          </a:p>
          <a:p>
            <a:pPr marL="457200" lvl="0" indent="0" algn="just" rtl="0">
              <a:lnSpc>
                <a:spcPct val="150000"/>
              </a:lnSpc>
              <a:spcBef>
                <a:spcPts val="0"/>
              </a:spcBef>
              <a:spcAft>
                <a:spcPts val="0"/>
              </a:spcAft>
              <a:buNone/>
            </a:pPr>
            <a:endParaRPr sz="1500">
              <a:solidFill>
                <a:srgbClr val="333333"/>
              </a:solidFill>
              <a:highlight>
                <a:srgbClr val="FFFFFF"/>
              </a:highlight>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a:solidFill>
                <a:srgbClr val="FFFFFF"/>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a:solidFill>
                <a:srgbClr val="FFFFFF"/>
              </a:solidFill>
              <a:latin typeface="Helvetica Neue Light"/>
              <a:ea typeface="Helvetica Neue Light"/>
              <a:cs typeface="Helvetica Neue Light"/>
              <a:sym typeface="Helvetica Neue Light"/>
            </a:endParaRPr>
          </a:p>
        </p:txBody>
      </p:sp>
      <p:grpSp>
        <p:nvGrpSpPr>
          <p:cNvPr id="328" name="Google Shape;328;p54"/>
          <p:cNvGrpSpPr/>
          <p:nvPr/>
        </p:nvGrpSpPr>
        <p:grpSpPr>
          <a:xfrm>
            <a:off x="204525" y="243775"/>
            <a:ext cx="1070700" cy="1070700"/>
            <a:chOff x="929125" y="621375"/>
            <a:chExt cx="1070700" cy="1070700"/>
          </a:xfrm>
        </p:grpSpPr>
        <p:sp>
          <p:nvSpPr>
            <p:cNvPr id="329" name="Google Shape;329;p54"/>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54"/>
            <p:cNvPicPr preferRelativeResize="0"/>
            <p:nvPr/>
          </p:nvPicPr>
          <p:blipFill>
            <a:blip r:embed="rId3">
              <a:alphaModFix/>
            </a:blip>
            <a:stretch>
              <a:fillRect/>
            </a:stretch>
          </p:blipFill>
          <p:spPr>
            <a:xfrm>
              <a:off x="1095688" y="787950"/>
              <a:ext cx="737574" cy="737574"/>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1640700" y="1806925"/>
            <a:ext cx="7050300" cy="213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just" rtl="0">
              <a:lnSpc>
                <a:spcPct val="150000"/>
              </a:lnSpc>
              <a:spcBef>
                <a:spcPts val="0"/>
              </a:spcBef>
              <a:spcAft>
                <a:spcPts val="0"/>
              </a:spcAft>
              <a:buNone/>
            </a:pPr>
            <a:endParaRPr sz="1500">
              <a:solidFill>
                <a:srgbClr val="333333"/>
              </a:solidFill>
              <a:highlight>
                <a:srgbClr val="FFFFFF"/>
              </a:highlight>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a:solidFill>
                  <a:srgbClr val="191919"/>
                </a:solidFill>
                <a:highlight>
                  <a:srgbClr val="E0FF00"/>
                </a:highlight>
                <a:latin typeface="Helvetica Neue"/>
                <a:ea typeface="Helvetica Neue"/>
                <a:cs typeface="Helvetica Neue"/>
                <a:sym typeface="Helvetica Neue"/>
              </a:rPr>
              <a:t>Podemos hacernos visualmente una idea más clara de cómo se puede comportar la clase</a:t>
            </a:r>
            <a:r>
              <a:rPr lang="es" sz="1800">
                <a:solidFill>
                  <a:srgbClr val="191919"/>
                </a:solidFill>
                <a:highlight>
                  <a:srgbClr val="FFFFFF"/>
                </a:highlight>
                <a:latin typeface="Helvetica Neue Light"/>
                <a:ea typeface="Helvetica Neue Light"/>
                <a:cs typeface="Helvetica Neue Light"/>
                <a:sym typeface="Helvetica Neue Light"/>
              </a:rPr>
              <a:t>, además de tener en el mismo sitio tanto las funciones que hacen que podamos manejar la clase como los datos que vamos a manejar, etc.</a:t>
            </a:r>
            <a:endParaRPr sz="1800">
              <a:solidFill>
                <a:srgbClr val="191919"/>
              </a:solidFill>
              <a:highlight>
                <a:srgbClr val="FFFFFF"/>
              </a:highlight>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2000">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a:solidFill>
                <a:srgbClr val="FFFFFF"/>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a:solidFill>
                <a:srgbClr val="FFFFFF"/>
              </a:solidFill>
              <a:latin typeface="Helvetica Neue Light"/>
              <a:ea typeface="Helvetica Neue Light"/>
              <a:cs typeface="Helvetica Neue Light"/>
              <a:sym typeface="Helvetica Neue Light"/>
            </a:endParaRPr>
          </a:p>
        </p:txBody>
      </p:sp>
      <p:grpSp>
        <p:nvGrpSpPr>
          <p:cNvPr id="338" name="Google Shape;338;p55"/>
          <p:cNvGrpSpPr/>
          <p:nvPr/>
        </p:nvGrpSpPr>
        <p:grpSpPr>
          <a:xfrm>
            <a:off x="204525" y="243775"/>
            <a:ext cx="1070700" cy="1070700"/>
            <a:chOff x="929125" y="621375"/>
            <a:chExt cx="1070700" cy="1070700"/>
          </a:xfrm>
        </p:grpSpPr>
        <p:sp>
          <p:nvSpPr>
            <p:cNvPr id="339" name="Google Shape;339;p55"/>
            <p:cNvSpPr/>
            <p:nvPr/>
          </p:nvSpPr>
          <p:spPr>
            <a:xfrm>
              <a:off x="929125" y="621375"/>
              <a:ext cx="1070700" cy="1070700"/>
            </a:xfrm>
            <a:prstGeom prst="ellipse">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55"/>
            <p:cNvPicPr preferRelativeResize="0"/>
            <p:nvPr/>
          </p:nvPicPr>
          <p:blipFill>
            <a:blip r:embed="rId3">
              <a:alphaModFix/>
            </a:blip>
            <a:stretch>
              <a:fillRect/>
            </a:stretch>
          </p:blipFill>
          <p:spPr>
            <a:xfrm>
              <a:off x="1095688" y="787950"/>
              <a:ext cx="737574" cy="737574"/>
            </a:xfrm>
            <a:prstGeom prst="rect">
              <a:avLst/>
            </a:prstGeom>
            <a:noFill/>
            <a:ln>
              <a:noFill/>
            </a:ln>
          </p:spPr>
        </p:pic>
      </p:grpSp>
      <p:sp>
        <p:nvSpPr>
          <p:cNvPr id="341" name="Google Shape;341;p55"/>
          <p:cNvSpPr txBox="1"/>
          <p:nvPr/>
        </p:nvSpPr>
        <p:spPr>
          <a:xfrm>
            <a:off x="1640700" y="243775"/>
            <a:ext cx="5862600" cy="9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800" b="1">
                <a:solidFill>
                  <a:schemeClr val="dk1"/>
                </a:solidFill>
                <a:latin typeface="Helvetica Neue"/>
                <a:ea typeface="Helvetica Neue"/>
                <a:cs typeface="Helvetica Neue"/>
                <a:sym typeface="Helvetica Neue"/>
              </a:rPr>
              <a:t>PROGRAMACIÓN ORIENTADA A OBJETOS</a:t>
            </a:r>
            <a:endParaRPr sz="1800" b="1">
              <a:solidFill>
                <a:schemeClr val="dk1"/>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s" sz="4000" i="1">
                <a:latin typeface="Anton"/>
                <a:ea typeface="Anton"/>
                <a:cs typeface="Anton"/>
                <a:sym typeface="Anton"/>
              </a:rPr>
              <a:t>VENTAJAS</a:t>
            </a:r>
            <a:endParaRPr sz="4000" i="1">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345"/>
        <p:cNvGrpSpPr/>
        <p:nvPr/>
      </p:nvGrpSpPr>
      <p:grpSpPr>
        <a:xfrm>
          <a:off x="0" y="0"/>
          <a:ext cx="0" cy="0"/>
          <a:chOff x="0" y="0"/>
          <a:chExt cx="0" cy="0"/>
        </a:xfrm>
      </p:grpSpPr>
      <p:sp>
        <p:nvSpPr>
          <p:cNvPr id="346" name="Google Shape;346;p56"/>
          <p:cNvSpPr txBox="1"/>
          <p:nvPr/>
        </p:nvSpPr>
        <p:spPr>
          <a:xfrm>
            <a:off x="1929600" y="1962275"/>
            <a:ext cx="52848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¿CÓMO SE PIENSA CON POO?</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7"/>
          <p:cNvSpPr txBox="1"/>
          <p:nvPr/>
        </p:nvSpPr>
        <p:spPr>
          <a:xfrm>
            <a:off x="690900" y="1279325"/>
            <a:ext cx="8169000" cy="20070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900">
                <a:latin typeface="Helvetica Neue Light"/>
                <a:ea typeface="Helvetica Neue Light"/>
                <a:cs typeface="Helvetica Neue Light"/>
                <a:sym typeface="Helvetica Neue Light"/>
              </a:rPr>
              <a:t>Es muy parecido a cómo lo haríamos en la vida real. </a:t>
            </a:r>
            <a:endParaRPr sz="190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r>
              <a:rPr lang="es" sz="1900">
                <a:latin typeface="Helvetica Neue Light"/>
                <a:ea typeface="Helvetica Neue Light"/>
                <a:cs typeface="Helvetica Neue Light"/>
                <a:sym typeface="Helvetica Neue Light"/>
              </a:rPr>
              <a:t>Por ejemplo vamos a pensar en un coche para tratar de </a:t>
            </a:r>
            <a:r>
              <a:rPr lang="es" sz="1900">
                <a:highlight>
                  <a:srgbClr val="3CEFAB"/>
                </a:highlight>
                <a:latin typeface="Helvetica Neue Light"/>
                <a:ea typeface="Helvetica Neue Light"/>
                <a:cs typeface="Helvetica Neue Light"/>
                <a:sym typeface="Helvetica Neue Light"/>
              </a:rPr>
              <a:t>modelizar en un esquema de POO</a:t>
            </a:r>
            <a:r>
              <a:rPr lang="es" sz="1900">
                <a:latin typeface="Helvetica Neue Light"/>
                <a:ea typeface="Helvetica Neue Light"/>
                <a:cs typeface="Helvetica Neue Light"/>
                <a:sym typeface="Helvetica Neue Light"/>
              </a:rPr>
              <a:t>. </a:t>
            </a:r>
            <a:endParaRPr sz="1900" i="0" u="none" strike="noStrike" cap="none">
              <a:solidFill>
                <a:srgbClr val="000000"/>
              </a:solidFill>
              <a:latin typeface="Helvetica Neue Light"/>
              <a:ea typeface="Helvetica Neue Light"/>
              <a:cs typeface="Helvetica Neue Light"/>
              <a:sym typeface="Helvetica Neue Light"/>
            </a:endParaRPr>
          </a:p>
        </p:txBody>
      </p:sp>
      <p:sp>
        <p:nvSpPr>
          <p:cNvPr id="354" name="Google Shape;354;p57"/>
          <p:cNvSpPr txBox="1"/>
          <p:nvPr/>
        </p:nvSpPr>
        <p:spPr>
          <a:xfrm>
            <a:off x="2187450" y="290225"/>
            <a:ext cx="51759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¿Cómo se piensa con POO?</a:t>
            </a:r>
            <a:endParaRPr sz="3600" b="0" i="1" u="none" strike="noStrike" cap="none">
              <a:solidFill>
                <a:srgbClr val="000000"/>
              </a:solidFill>
              <a:latin typeface="Anton"/>
              <a:ea typeface="Anton"/>
              <a:cs typeface="Anton"/>
              <a:sym typeface="Anton"/>
            </a:endParaRPr>
          </a:p>
        </p:txBody>
      </p:sp>
      <p:pic>
        <p:nvPicPr>
          <p:cNvPr id="356" name="Google Shape;356;p57"/>
          <p:cNvPicPr preferRelativeResize="0"/>
          <p:nvPr/>
        </p:nvPicPr>
        <p:blipFill>
          <a:blip r:embed="rId3">
            <a:alphaModFix/>
          </a:blip>
          <a:stretch>
            <a:fillRect/>
          </a:stretch>
        </p:blipFill>
        <p:spPr>
          <a:xfrm>
            <a:off x="741275" y="2591725"/>
            <a:ext cx="1824625" cy="1824625"/>
          </a:xfrm>
          <a:prstGeom prst="rect">
            <a:avLst/>
          </a:prstGeom>
          <a:noFill/>
          <a:ln>
            <a:noFill/>
          </a:ln>
        </p:spPr>
      </p:pic>
      <p:sp>
        <p:nvSpPr>
          <p:cNvPr id="357" name="Google Shape;357;p57"/>
          <p:cNvSpPr txBox="1"/>
          <p:nvPr/>
        </p:nvSpPr>
        <p:spPr>
          <a:xfrm>
            <a:off x="3018725" y="2933738"/>
            <a:ext cx="5448000" cy="1431131"/>
          </a:xfrm>
          <a:prstGeom prst="rect">
            <a:avLst/>
          </a:prstGeom>
          <a:noFill/>
          <a:ln>
            <a:noFill/>
          </a:ln>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Clr>
                <a:srgbClr val="3CEFAB"/>
              </a:buClr>
              <a:buSzPts val="1800"/>
              <a:buFont typeface="Helvetica Neue Light"/>
              <a:buChar char="●"/>
            </a:pPr>
            <a:r>
              <a:rPr lang="es" sz="1800" b="1" dirty="0">
                <a:solidFill>
                  <a:schemeClr val="dk1"/>
                </a:solidFill>
                <a:latin typeface="Helvetica Neue"/>
                <a:ea typeface="Helvetica Neue"/>
                <a:cs typeface="Helvetica Neue"/>
                <a:sym typeface="Helvetica Neue"/>
              </a:rPr>
              <a:t>Elemento principal:</a:t>
            </a:r>
            <a:r>
              <a:rPr lang="es" sz="1800" dirty="0">
                <a:solidFill>
                  <a:schemeClr val="dk1"/>
                </a:solidFill>
                <a:latin typeface="Helvetica Neue Light"/>
                <a:ea typeface="Helvetica Neue Light"/>
                <a:cs typeface="Helvetica Neue Light"/>
                <a:sym typeface="Helvetica Neue Light"/>
              </a:rPr>
              <a:t> coche. </a:t>
            </a:r>
            <a:endParaRPr sz="1800" dirty="0">
              <a:solidFill>
                <a:schemeClr val="dk1"/>
              </a:solidFill>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dirty="0">
                <a:solidFill>
                  <a:schemeClr val="dk1"/>
                </a:solidFill>
                <a:latin typeface="Helvetica Neue"/>
                <a:ea typeface="Helvetica Neue"/>
                <a:cs typeface="Helvetica Neue"/>
                <a:sym typeface="Helvetica Neue"/>
              </a:rPr>
              <a:t>Características</a:t>
            </a:r>
            <a:r>
              <a:rPr lang="es" sz="1800" dirty="0">
                <a:solidFill>
                  <a:schemeClr val="dk1"/>
                </a:solidFill>
                <a:latin typeface="Helvetica Neue Light"/>
                <a:ea typeface="Helvetica Neue Light"/>
                <a:cs typeface="Helvetica Neue Light"/>
                <a:sym typeface="Helvetica Neue Light"/>
              </a:rPr>
              <a:t>: marca, modelo, color, etc. </a:t>
            </a:r>
            <a:endParaRPr sz="1800" dirty="0">
              <a:solidFill>
                <a:schemeClr val="dk1"/>
              </a:solidFill>
              <a:latin typeface="Helvetica Neue Light"/>
              <a:ea typeface="Helvetica Neue Light"/>
              <a:cs typeface="Helvetica Neue Light"/>
              <a:sym typeface="Helvetica Neue Light"/>
            </a:endParaRPr>
          </a:p>
          <a:p>
            <a:pPr marL="457200" lvl="0" indent="-342900" algn="just" rtl="0">
              <a:lnSpc>
                <a:spcPct val="150000"/>
              </a:lnSpc>
              <a:spcBef>
                <a:spcPts val="0"/>
              </a:spcBef>
              <a:spcAft>
                <a:spcPts val="0"/>
              </a:spcAft>
              <a:buClr>
                <a:srgbClr val="3CEFAB"/>
              </a:buClr>
              <a:buSzPts val="1800"/>
              <a:buFont typeface="Helvetica Neue Light"/>
              <a:buChar char="●"/>
            </a:pPr>
            <a:r>
              <a:rPr lang="es" sz="1800" b="1" dirty="0">
                <a:solidFill>
                  <a:schemeClr val="dk1"/>
                </a:solidFill>
                <a:latin typeface="Helvetica Neue"/>
                <a:ea typeface="Helvetica Neue"/>
                <a:cs typeface="Helvetica Neue"/>
                <a:sym typeface="Helvetica Neue"/>
              </a:rPr>
              <a:t>Funcionalidades</a:t>
            </a:r>
            <a:r>
              <a:rPr lang="es" sz="1800" dirty="0">
                <a:solidFill>
                  <a:schemeClr val="dk1"/>
                </a:solidFill>
                <a:latin typeface="Helvetica Neue Light"/>
                <a:ea typeface="Helvetica Neue Light"/>
                <a:cs typeface="Helvetica Neue Light"/>
                <a:sym typeface="Helvetica Neue Light"/>
              </a:rPr>
              <a:t>: acelerar, freno,girar, etc.</a:t>
            </a: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s" sz="3600" i="1">
                <a:latin typeface="Anton"/>
                <a:ea typeface="Anton"/>
                <a:cs typeface="Anton"/>
                <a:sym typeface="Anton"/>
              </a:rPr>
              <a:t>¿Cómo se piensa con POO?</a:t>
            </a:r>
            <a:endParaRPr sz="3600" i="1">
              <a:latin typeface="Anton"/>
              <a:ea typeface="Anton"/>
              <a:cs typeface="Anton"/>
              <a:sym typeface="Anton"/>
            </a:endParaRPr>
          </a:p>
          <a:p>
            <a:pPr marL="0" lvl="0" indent="0" algn="l" rtl="0">
              <a:spcBef>
                <a:spcPts val="0"/>
              </a:spcBef>
              <a:spcAft>
                <a:spcPts val="0"/>
              </a:spcAft>
              <a:buNone/>
            </a:pPr>
            <a:endParaRPr/>
          </a:p>
        </p:txBody>
      </p:sp>
      <p:sp>
        <p:nvSpPr>
          <p:cNvPr id="363" name="Google Shape;363;p58"/>
          <p:cNvSpPr txBox="1">
            <a:spLocks noGrp="1"/>
          </p:cNvSpPr>
          <p:nvPr>
            <p:ph type="body" idx="1"/>
          </p:nvPr>
        </p:nvSpPr>
        <p:spPr>
          <a:xfrm>
            <a:off x="434275" y="910900"/>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100">
              <a:solidFill>
                <a:srgbClr val="191919"/>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s" sz="2000">
                <a:solidFill>
                  <a:srgbClr val="191919"/>
                </a:solidFill>
                <a:latin typeface="Helvetica Neue Light"/>
                <a:ea typeface="Helvetica Neue Light"/>
                <a:cs typeface="Helvetica Neue Light"/>
                <a:sym typeface="Helvetica Neue Light"/>
              </a:rPr>
              <a:t>Ahora si pensamos el ejemplo anterior desde el esquema de Programación Orientada a Objetos, sería de la siguiente manera: </a:t>
            </a:r>
            <a:endParaRPr sz="2000">
              <a:solidFill>
                <a:srgbClr val="191919"/>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4" name="Google Shape;364;p58"/>
          <p:cNvPicPr preferRelativeResize="0"/>
          <p:nvPr/>
        </p:nvPicPr>
        <p:blipFill>
          <a:blip r:embed="rId3">
            <a:alphaModFix/>
          </a:blip>
          <a:stretch>
            <a:fillRect/>
          </a:stretch>
        </p:blipFill>
        <p:spPr>
          <a:xfrm>
            <a:off x="1002950" y="2403175"/>
            <a:ext cx="1824625" cy="1824625"/>
          </a:xfrm>
          <a:prstGeom prst="rect">
            <a:avLst/>
          </a:prstGeom>
          <a:noFill/>
          <a:ln>
            <a:noFill/>
          </a:ln>
        </p:spPr>
      </p:pic>
      <p:sp>
        <p:nvSpPr>
          <p:cNvPr id="365" name="Google Shape;365;p58"/>
          <p:cNvSpPr txBox="1"/>
          <p:nvPr/>
        </p:nvSpPr>
        <p:spPr>
          <a:xfrm>
            <a:off x="3447200" y="2538775"/>
            <a:ext cx="49335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b="1" dirty="0">
                <a:solidFill>
                  <a:schemeClr val="dk2"/>
                </a:solidFill>
                <a:latin typeface="Helvetica Neue"/>
                <a:ea typeface="Helvetica Neue"/>
                <a:cs typeface="Helvetica Neue"/>
                <a:sym typeface="Helvetica Neue"/>
              </a:rPr>
              <a:t>Elemento Principal</a:t>
            </a:r>
            <a:r>
              <a:rPr lang="es" sz="1800" dirty="0">
                <a:solidFill>
                  <a:schemeClr val="dk2"/>
                </a:solidFill>
                <a:latin typeface="Helvetica Neue"/>
                <a:ea typeface="Helvetica Neue"/>
                <a:cs typeface="Helvetica Neue"/>
                <a:sym typeface="Helvetica Neue"/>
              </a:rPr>
              <a:t>            </a:t>
            </a:r>
            <a:r>
              <a:rPr lang="es" sz="1800" b="1" dirty="0">
                <a:solidFill>
                  <a:schemeClr val="dk2"/>
                </a:solidFill>
                <a:highlight>
                  <a:srgbClr val="3CEFAB"/>
                </a:highlight>
                <a:latin typeface="Helvetica Neue"/>
                <a:ea typeface="Helvetica Neue"/>
                <a:cs typeface="Helvetica Neue"/>
                <a:sym typeface="Helvetica Neue"/>
              </a:rPr>
              <a:t>Clase </a:t>
            </a:r>
            <a:endParaRPr sz="1800" b="1" dirty="0">
              <a:solidFill>
                <a:schemeClr val="dk2"/>
              </a:solidFill>
              <a:highlight>
                <a:srgbClr val="3CEFAB"/>
              </a:highlight>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dirty="0">
              <a:solidFill>
                <a:schemeClr val="dk2"/>
              </a:solidFill>
              <a:latin typeface="Helvetica Neue"/>
              <a:ea typeface="Helvetica Neue"/>
              <a:cs typeface="Helvetica Neue"/>
              <a:sym typeface="Helvetica Neue"/>
            </a:endParaRPr>
          </a:p>
        </p:txBody>
      </p:sp>
      <p:cxnSp>
        <p:nvCxnSpPr>
          <p:cNvPr id="366" name="Google Shape;366;p58"/>
          <p:cNvCxnSpPr/>
          <p:nvPr/>
        </p:nvCxnSpPr>
        <p:spPr>
          <a:xfrm>
            <a:off x="5518850" y="2793032"/>
            <a:ext cx="597600" cy="4800"/>
          </a:xfrm>
          <a:prstGeom prst="straightConnector1">
            <a:avLst/>
          </a:prstGeom>
          <a:noFill/>
          <a:ln w="19050" cap="flat" cmpd="sng">
            <a:solidFill>
              <a:srgbClr val="3CEFAB"/>
            </a:solidFill>
            <a:prstDash val="solid"/>
            <a:round/>
            <a:headEnd type="none" w="med" len="med"/>
            <a:tailEnd type="triangle" w="med" len="med"/>
          </a:ln>
        </p:spPr>
      </p:cxnSp>
      <p:sp>
        <p:nvSpPr>
          <p:cNvPr id="367" name="Google Shape;367;p58"/>
          <p:cNvSpPr txBox="1"/>
          <p:nvPr/>
        </p:nvSpPr>
        <p:spPr>
          <a:xfrm>
            <a:off x="3447200" y="3061688"/>
            <a:ext cx="5235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b="1">
                <a:solidFill>
                  <a:schemeClr val="dk2"/>
                </a:solidFill>
                <a:latin typeface="Helvetica Neue"/>
                <a:ea typeface="Helvetica Neue"/>
                <a:cs typeface="Helvetica Neue"/>
                <a:sym typeface="Helvetica Neue"/>
              </a:rPr>
              <a:t>Características </a:t>
            </a:r>
            <a:r>
              <a:rPr lang="es" sz="1800">
                <a:solidFill>
                  <a:schemeClr val="dk2"/>
                </a:solidFill>
                <a:latin typeface="Helvetica Neue"/>
                <a:ea typeface="Helvetica Neue"/>
                <a:cs typeface="Helvetica Neue"/>
                <a:sym typeface="Helvetica Neue"/>
              </a:rPr>
              <a:t>                  </a:t>
            </a:r>
            <a:r>
              <a:rPr lang="es" sz="1800" b="1">
                <a:solidFill>
                  <a:schemeClr val="dk2"/>
                </a:solidFill>
                <a:highlight>
                  <a:srgbClr val="3CEFAB"/>
                </a:highlight>
                <a:latin typeface="Helvetica Neue"/>
                <a:ea typeface="Helvetica Neue"/>
                <a:cs typeface="Helvetica Neue"/>
                <a:sym typeface="Helvetica Neue"/>
              </a:rPr>
              <a:t>Atributos</a:t>
            </a:r>
            <a:r>
              <a:rPr lang="es" sz="1800" b="1">
                <a:solidFill>
                  <a:schemeClr val="dk2"/>
                </a:solidFill>
                <a:latin typeface="Helvetica Neue"/>
                <a:ea typeface="Helvetica Neue"/>
                <a:cs typeface="Helvetica Neue"/>
                <a:sym typeface="Helvetica Neue"/>
              </a:rPr>
              <a:t> </a:t>
            </a:r>
            <a:endParaRPr sz="1800" b="1">
              <a:solidFill>
                <a:schemeClr val="dk2"/>
              </a:solidFill>
              <a:latin typeface="Helvetica Neue"/>
              <a:ea typeface="Helvetica Neue"/>
              <a:cs typeface="Helvetica Neue"/>
              <a:sym typeface="Helvetica Neue"/>
            </a:endParaRPr>
          </a:p>
        </p:txBody>
      </p:sp>
      <p:cxnSp>
        <p:nvCxnSpPr>
          <p:cNvPr id="368" name="Google Shape;368;p58"/>
          <p:cNvCxnSpPr/>
          <p:nvPr/>
        </p:nvCxnSpPr>
        <p:spPr>
          <a:xfrm rot="10800000" flipH="1">
            <a:off x="5225300" y="3280696"/>
            <a:ext cx="953700" cy="7200"/>
          </a:xfrm>
          <a:prstGeom prst="straightConnector1">
            <a:avLst/>
          </a:prstGeom>
          <a:noFill/>
          <a:ln w="19050" cap="flat" cmpd="sng">
            <a:solidFill>
              <a:srgbClr val="3CEFAB"/>
            </a:solidFill>
            <a:prstDash val="solid"/>
            <a:round/>
            <a:headEnd type="none" w="med" len="med"/>
            <a:tailEnd type="triangle" w="med" len="med"/>
          </a:ln>
        </p:spPr>
      </p:cxnSp>
      <p:sp>
        <p:nvSpPr>
          <p:cNvPr id="369" name="Google Shape;369;p58"/>
          <p:cNvSpPr txBox="1"/>
          <p:nvPr/>
        </p:nvSpPr>
        <p:spPr>
          <a:xfrm>
            <a:off x="3447200" y="3556675"/>
            <a:ext cx="4143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b="1">
                <a:solidFill>
                  <a:schemeClr val="dk2"/>
                </a:solidFill>
                <a:latin typeface="Helvetica Neue"/>
                <a:ea typeface="Helvetica Neue"/>
                <a:cs typeface="Helvetica Neue"/>
                <a:sym typeface="Helvetica Neue"/>
              </a:rPr>
              <a:t>Funcionalidades</a:t>
            </a:r>
            <a:r>
              <a:rPr lang="es" sz="1800">
                <a:solidFill>
                  <a:schemeClr val="dk2"/>
                </a:solidFill>
                <a:latin typeface="Helvetica Neue"/>
                <a:ea typeface="Helvetica Neue"/>
                <a:cs typeface="Helvetica Neue"/>
                <a:sym typeface="Helvetica Neue"/>
              </a:rPr>
              <a:t>                </a:t>
            </a:r>
            <a:r>
              <a:rPr lang="es" sz="1800" b="1">
                <a:solidFill>
                  <a:schemeClr val="dk2"/>
                </a:solidFill>
                <a:highlight>
                  <a:srgbClr val="3CEFAB"/>
                </a:highlight>
                <a:latin typeface="Helvetica Neue"/>
                <a:ea typeface="Helvetica Neue"/>
                <a:cs typeface="Helvetica Neue"/>
                <a:sym typeface="Helvetica Neue"/>
              </a:rPr>
              <a:t>Métodos</a:t>
            </a:r>
            <a:endParaRPr sz="1800" b="1">
              <a:solidFill>
                <a:schemeClr val="dk2"/>
              </a:solidFill>
              <a:latin typeface="Helvetica Neue"/>
              <a:ea typeface="Helvetica Neue"/>
              <a:cs typeface="Helvetica Neue"/>
              <a:sym typeface="Helvetica Neue"/>
            </a:endParaRPr>
          </a:p>
        </p:txBody>
      </p:sp>
      <p:cxnSp>
        <p:nvCxnSpPr>
          <p:cNvPr id="371" name="Google Shape;371;p58"/>
          <p:cNvCxnSpPr/>
          <p:nvPr/>
        </p:nvCxnSpPr>
        <p:spPr>
          <a:xfrm>
            <a:off x="5397200" y="3780775"/>
            <a:ext cx="781800" cy="900"/>
          </a:xfrm>
          <a:prstGeom prst="straightConnector1">
            <a:avLst/>
          </a:prstGeom>
          <a:noFill/>
          <a:ln w="19050" cap="flat" cmpd="sng">
            <a:solidFill>
              <a:srgbClr val="3CEFAB"/>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p:nvPr/>
        </p:nvSpPr>
        <p:spPr>
          <a:xfrm>
            <a:off x="766650" y="1813100"/>
            <a:ext cx="7610700" cy="12885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800" i="0" u="none" strike="noStrike" cap="none" dirty="0">
                <a:solidFill>
                  <a:srgbClr val="000000"/>
                </a:solidFill>
                <a:latin typeface="Helvetica Neue Light"/>
                <a:ea typeface="Helvetica Neue Light"/>
                <a:cs typeface="Helvetica Neue Light"/>
                <a:sym typeface="Helvetica Neue Light"/>
              </a:rPr>
              <a:t>Es un modo o paradigma de programación, que nos permite </a:t>
            </a:r>
            <a:r>
              <a:rPr lang="es" sz="1800" i="0" u="none" strike="noStrike" cap="none" dirty="0">
                <a:solidFill>
                  <a:srgbClr val="000000"/>
                </a:solidFill>
                <a:highlight>
                  <a:srgbClr val="3CEFAB"/>
                </a:highlight>
                <a:latin typeface="Helvetica Neue Light"/>
                <a:ea typeface="Helvetica Neue Light"/>
                <a:cs typeface="Helvetica Neue Light"/>
                <a:sym typeface="Helvetica Neue Light"/>
              </a:rPr>
              <a:t>organizar el código</a:t>
            </a:r>
            <a:r>
              <a:rPr lang="es" sz="1800" dirty="0">
                <a:highlight>
                  <a:srgbClr val="3CEFAB"/>
                </a:highlight>
                <a:latin typeface="Helvetica Neue Light"/>
                <a:ea typeface="Helvetica Neue Light"/>
                <a:cs typeface="Helvetica Neue Light"/>
                <a:sym typeface="Helvetica Neue Light"/>
              </a:rPr>
              <a:t> </a:t>
            </a:r>
            <a:r>
              <a:rPr lang="es" sz="1800" i="0" u="none" strike="noStrike" cap="none" dirty="0">
                <a:solidFill>
                  <a:srgbClr val="000000"/>
                </a:solidFill>
                <a:highlight>
                  <a:srgbClr val="3CEFAB"/>
                </a:highlight>
                <a:latin typeface="Helvetica Neue Light"/>
                <a:ea typeface="Helvetica Neue Light"/>
                <a:cs typeface="Helvetica Neue Light"/>
                <a:sym typeface="Helvetica Neue Light"/>
              </a:rPr>
              <a:t>pensando el problema como una relación entre “cosas”, </a:t>
            </a:r>
            <a:r>
              <a:rPr lang="es" sz="1800" dirty="0">
                <a:highlight>
                  <a:srgbClr val="3CEFAB"/>
                </a:highlight>
                <a:latin typeface="Helvetica Neue Light"/>
                <a:ea typeface="Helvetica Neue Light"/>
                <a:cs typeface="Helvetica Neue Light"/>
                <a:sym typeface="Helvetica Neue Light"/>
              </a:rPr>
              <a:t>denominadas</a:t>
            </a:r>
            <a:r>
              <a:rPr lang="es" sz="1800" i="0" u="none" strike="noStrike" cap="none" dirty="0">
                <a:solidFill>
                  <a:srgbClr val="000000"/>
                </a:solidFill>
                <a:highlight>
                  <a:srgbClr val="3CEFAB"/>
                </a:highlight>
                <a:latin typeface="Helvetica Neue Light"/>
                <a:ea typeface="Helvetica Neue Light"/>
                <a:cs typeface="Helvetica Neue Light"/>
                <a:sym typeface="Helvetica Neue Light"/>
              </a:rPr>
              <a:t> objetos</a:t>
            </a:r>
            <a:r>
              <a:rPr lang="es" sz="1800" dirty="0">
                <a:latin typeface="Helvetica Neue Light"/>
                <a:ea typeface="Helvetica Neue Light"/>
                <a:cs typeface="Helvetica Neue Light"/>
                <a:sym typeface="Helvetica Neue Light"/>
              </a:rPr>
              <a:t>.</a:t>
            </a:r>
            <a:r>
              <a:rPr lang="es" sz="1800" i="0" u="none" strike="noStrike" cap="none" dirty="0">
                <a:solidFill>
                  <a:srgbClr val="000000"/>
                </a:solidFill>
                <a:latin typeface="Helvetica Neue Light"/>
                <a:ea typeface="Helvetica Neue Light"/>
                <a:cs typeface="Helvetica Neue Light"/>
                <a:sym typeface="Helvetica Neue Light"/>
              </a:rPr>
              <a:t> </a:t>
            </a:r>
            <a:r>
              <a:rPr lang="es" sz="1800" dirty="0">
                <a:solidFill>
                  <a:schemeClr val="dk1"/>
                </a:solidFill>
                <a:latin typeface="Helvetica Neue Light"/>
                <a:ea typeface="Helvetica Neue Light"/>
                <a:cs typeface="Helvetica Neue Light"/>
                <a:sym typeface="Helvetica Neue Light"/>
              </a:rPr>
              <a:t>Los objetos se trabajan utilizando las “</a:t>
            </a:r>
            <a:r>
              <a:rPr lang="es" sz="1800" dirty="0">
                <a:highlight>
                  <a:srgbClr val="3CEFAB"/>
                </a:highlight>
                <a:latin typeface="Helvetica Neue Light"/>
                <a:ea typeface="Helvetica Neue Light"/>
                <a:cs typeface="Helvetica Neue Light"/>
                <a:sym typeface="Helvetica Neue Light"/>
              </a:rPr>
              <a:t>clases</a:t>
            </a:r>
            <a:r>
              <a:rPr lang="es" sz="1800" dirty="0">
                <a:solidFill>
                  <a:schemeClr val="dk1"/>
                </a:solidFill>
                <a:latin typeface="Helvetica Neue Light"/>
                <a:ea typeface="Helvetica Neue Light"/>
                <a:cs typeface="Helvetica Neue Light"/>
                <a:sym typeface="Helvetica Neue Light"/>
              </a:rPr>
              <a:t>”. </a:t>
            </a:r>
            <a:endParaRPr sz="1800" dirty="0">
              <a:solidFill>
                <a:schemeClr val="dk1"/>
              </a:solidFill>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r>
              <a:rPr lang="es" sz="1800" dirty="0">
                <a:solidFill>
                  <a:schemeClr val="dk1"/>
                </a:solidFill>
                <a:latin typeface="Helvetica Neue Light"/>
                <a:ea typeface="Helvetica Neue Light"/>
                <a:cs typeface="Helvetica Neue Light"/>
                <a:sym typeface="Helvetica Neue Light"/>
              </a:rPr>
              <a:t>Estas nos permiten agrupar un conjunto de variables y funciones que veremos a continuación.</a:t>
            </a:r>
            <a:endParaRPr sz="1800" i="0" u="none" strike="noStrike" cap="none" dirty="0">
              <a:solidFill>
                <a:srgbClr val="000000"/>
              </a:solidFill>
              <a:latin typeface="Helvetica Neue Light"/>
              <a:ea typeface="Helvetica Neue Light"/>
              <a:cs typeface="Helvetica Neue Light"/>
              <a:sym typeface="Helvetica Neue Light"/>
            </a:endParaRPr>
          </a:p>
        </p:txBody>
      </p:sp>
      <p:sp>
        <p:nvSpPr>
          <p:cNvPr id="228" name="Google Shape;228;p43"/>
          <p:cNvSpPr txBox="1"/>
          <p:nvPr/>
        </p:nvSpPr>
        <p:spPr>
          <a:xfrm>
            <a:off x="2187450" y="425975"/>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b="0" i="1" u="none" strike="noStrike" cap="none">
                <a:solidFill>
                  <a:srgbClr val="000000"/>
                </a:solidFill>
                <a:latin typeface="Anton"/>
                <a:ea typeface="Anton"/>
                <a:cs typeface="Anton"/>
                <a:sym typeface="Anton"/>
              </a:rPr>
              <a:t>¿Qué </a:t>
            </a:r>
            <a:r>
              <a:rPr lang="es" sz="3600" i="1">
                <a:latin typeface="Anton"/>
                <a:ea typeface="Anton"/>
                <a:cs typeface="Anton"/>
                <a:sym typeface="Anton"/>
              </a:rPr>
              <a:t>es</a:t>
            </a:r>
            <a:r>
              <a:rPr lang="es" sz="3600" b="0" i="1" u="none" strike="noStrike" cap="none">
                <a:solidFill>
                  <a:srgbClr val="000000"/>
                </a:solidFill>
                <a:latin typeface="Anton"/>
                <a:ea typeface="Anton"/>
                <a:cs typeface="Anton"/>
                <a:sym typeface="Anton"/>
              </a:rPr>
              <a:t> la POO?</a:t>
            </a:r>
            <a:endParaRPr sz="3600" b="0" i="1" u="none" strike="noStrike" cap="none">
              <a:solidFill>
                <a:srgbClr val="000000"/>
              </a:solidFill>
              <a:latin typeface="Anton"/>
              <a:ea typeface="Anton"/>
              <a:cs typeface="Anton"/>
              <a:sym typeface="Anton"/>
            </a:endParaRPr>
          </a:p>
        </p:txBody>
      </p:sp>
      <p:sp>
        <p:nvSpPr>
          <p:cNvPr id="229" name="Google Shape;229;p43"/>
          <p:cNvSpPr txBox="1"/>
          <p:nvPr/>
        </p:nvSpPr>
        <p:spPr>
          <a:xfrm>
            <a:off x="583775" y="3227500"/>
            <a:ext cx="7860000" cy="461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800">
              <a:solidFill>
                <a:schemeClr val="dk1"/>
              </a:solidFill>
              <a:latin typeface="Helvetica Neue Light"/>
              <a:ea typeface="Helvetica Neue Light"/>
              <a:cs typeface="Helvetica Neue Light"/>
              <a:sym typeface="Helvetica Neue Light"/>
            </a:endParaRPr>
          </a:p>
        </p:txBody>
      </p:sp>
      <p:pic>
        <p:nvPicPr>
          <p:cNvPr id="230" name="Google Shape;230;p43"/>
          <p:cNvPicPr preferRelativeResize="0"/>
          <p:nvPr/>
        </p:nvPicPr>
        <p:blipFill>
          <a:blip r:embed="rId3">
            <a:alphaModFix/>
          </a:blip>
          <a:stretch>
            <a:fillRect/>
          </a:stretch>
        </p:blipFill>
        <p:spPr>
          <a:xfrm>
            <a:off x="359300" y="187000"/>
            <a:ext cx="1130000" cy="806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600" i="1">
                <a:latin typeface="Anton"/>
                <a:ea typeface="Anton"/>
                <a:cs typeface="Anton"/>
                <a:sym typeface="Anton"/>
              </a:rPr>
              <a:t>¿Cómo se piensa con POO?</a:t>
            </a:r>
            <a:endParaRPr sz="3600" i="1">
              <a:latin typeface="Anton"/>
              <a:ea typeface="Anton"/>
              <a:cs typeface="Anton"/>
              <a:sym typeface="Anton"/>
            </a:endParaRPr>
          </a:p>
          <a:p>
            <a:pPr marL="0" lvl="0" indent="0" algn="l" rtl="0">
              <a:spcBef>
                <a:spcPts val="0"/>
              </a:spcBef>
              <a:spcAft>
                <a:spcPts val="0"/>
              </a:spcAft>
              <a:buNone/>
            </a:pPr>
            <a:endParaRPr/>
          </a:p>
        </p:txBody>
      </p:sp>
      <p:sp>
        <p:nvSpPr>
          <p:cNvPr id="383" name="Google Shape;383;p60"/>
          <p:cNvSpPr txBox="1">
            <a:spLocks noGrp="1"/>
          </p:cNvSpPr>
          <p:nvPr>
            <p:ph type="body" idx="1"/>
          </p:nvPr>
        </p:nvSpPr>
        <p:spPr>
          <a:xfrm>
            <a:off x="311700" y="1152475"/>
            <a:ext cx="8294400" cy="341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2000"/>
              <a:buFont typeface="Arial"/>
              <a:buNone/>
            </a:pPr>
            <a:r>
              <a:rPr lang="es" sz="1900">
                <a:solidFill>
                  <a:schemeClr val="dk1"/>
                </a:solidFill>
                <a:latin typeface="Helvetica Neue Light"/>
                <a:ea typeface="Helvetica Neue Light"/>
                <a:cs typeface="Helvetica Neue Light"/>
                <a:sym typeface="Helvetica Neue Light"/>
              </a:rPr>
              <a:t>Para poder comentar el anterior esquema de POO fácilmente aparecen</a:t>
            </a:r>
            <a:endParaRPr sz="19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Clr>
                <a:schemeClr val="dk1"/>
              </a:buClr>
              <a:buSzPts val="2000"/>
              <a:buFont typeface="Arial"/>
              <a:buNone/>
            </a:pPr>
            <a:r>
              <a:rPr lang="es" sz="1900">
                <a:solidFill>
                  <a:schemeClr val="dk1"/>
                </a:solidFill>
                <a:latin typeface="Helvetica Neue Light"/>
                <a:ea typeface="Helvetica Neue Light"/>
                <a:cs typeface="Helvetica Neue Light"/>
                <a:sym typeface="Helvetica Neue Light"/>
              </a:rPr>
              <a:t>los denominados </a:t>
            </a:r>
            <a:r>
              <a:rPr lang="es" sz="1900">
                <a:solidFill>
                  <a:schemeClr val="dk1"/>
                </a:solidFill>
                <a:highlight>
                  <a:srgbClr val="3CEFAB"/>
                </a:highlight>
                <a:latin typeface="Helvetica Neue Light"/>
                <a:ea typeface="Helvetica Neue Light"/>
                <a:cs typeface="Helvetica Neue Light"/>
                <a:sym typeface="Helvetica Neue Light"/>
              </a:rPr>
              <a:t>diagramas de clases</a:t>
            </a:r>
            <a:r>
              <a:rPr lang="es" sz="1900">
                <a:solidFill>
                  <a:schemeClr val="dk1"/>
                </a:solidFill>
                <a:latin typeface="Helvetica Neue Light"/>
                <a:ea typeface="Helvetica Neue Light"/>
                <a:cs typeface="Helvetica Neue Light"/>
                <a:sym typeface="Helvetica Neue Light"/>
              </a:rPr>
              <a:t>, que ilustran todo según estándares. </a:t>
            </a:r>
            <a:endParaRPr sz="1900">
              <a:latin typeface="Helvetica Neue Light"/>
              <a:ea typeface="Helvetica Neue Light"/>
              <a:cs typeface="Helvetica Neue Light"/>
              <a:sym typeface="Helvetica Neue Light"/>
            </a:endParaRPr>
          </a:p>
        </p:txBody>
      </p:sp>
      <p:pic>
        <p:nvPicPr>
          <p:cNvPr id="384" name="Google Shape;384;p60"/>
          <p:cNvPicPr preferRelativeResize="0"/>
          <p:nvPr/>
        </p:nvPicPr>
        <p:blipFill>
          <a:blip r:embed="rId3">
            <a:alphaModFix/>
          </a:blip>
          <a:stretch>
            <a:fillRect/>
          </a:stretch>
        </p:blipFill>
        <p:spPr>
          <a:xfrm>
            <a:off x="1066225" y="2581775"/>
            <a:ext cx="2298100" cy="1770975"/>
          </a:xfrm>
          <a:prstGeom prst="rect">
            <a:avLst/>
          </a:prstGeom>
          <a:noFill/>
          <a:ln>
            <a:noFill/>
          </a:ln>
        </p:spPr>
      </p:pic>
      <p:sp>
        <p:nvSpPr>
          <p:cNvPr id="386" name="Google Shape;386;p60"/>
          <p:cNvSpPr txBox="1"/>
          <p:nvPr/>
        </p:nvSpPr>
        <p:spPr>
          <a:xfrm>
            <a:off x="5488200" y="2814175"/>
            <a:ext cx="3000000" cy="44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700">
              <a:latin typeface="Helvetica Neue Light"/>
              <a:ea typeface="Helvetica Neue Light"/>
              <a:cs typeface="Helvetica Neue Light"/>
              <a:sym typeface="Helvetica Neue Light"/>
            </a:endParaRPr>
          </a:p>
        </p:txBody>
      </p:sp>
      <p:sp>
        <p:nvSpPr>
          <p:cNvPr id="387" name="Google Shape;387;p60"/>
          <p:cNvSpPr txBox="1"/>
          <p:nvPr/>
        </p:nvSpPr>
        <p:spPr>
          <a:xfrm>
            <a:off x="9468075" y="3376325"/>
            <a:ext cx="73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8" name="Google Shape;388;p60"/>
          <p:cNvSpPr txBox="1"/>
          <p:nvPr/>
        </p:nvSpPr>
        <p:spPr>
          <a:xfrm>
            <a:off x="5560150" y="2887825"/>
            <a:ext cx="28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9" name="Google Shape;389;p60"/>
          <p:cNvSpPr txBox="1"/>
          <p:nvPr/>
        </p:nvSpPr>
        <p:spPr>
          <a:xfrm>
            <a:off x="3697839" y="2584123"/>
            <a:ext cx="4790361" cy="2114352"/>
          </a:xfrm>
          <a:prstGeom prst="rect">
            <a:avLst/>
          </a:prstGeom>
          <a:noFill/>
          <a:ln w="28575"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s" sz="1800" dirty="0">
                <a:solidFill>
                  <a:schemeClr val="dk1"/>
                </a:solidFill>
                <a:highlight>
                  <a:srgbClr val="FFFFFF"/>
                </a:highlight>
                <a:latin typeface="Helvetica Neue Light"/>
                <a:ea typeface="Helvetica Neue Light"/>
                <a:cs typeface="Helvetica Neue Light"/>
                <a:sym typeface="Helvetica Neue Light"/>
              </a:rPr>
              <a:t>Estructura estática que describe la estructura de un sistema mostrando las clases del sistema, sus atributos, operaciones, y las relaciones entre los objetos</a:t>
            </a:r>
            <a:endParaRPr sz="18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Clr>
                <a:srgbClr val="000000"/>
              </a:buClr>
              <a:buSzPts val="1100"/>
              <a:buFont typeface="Arial"/>
              <a:buNone/>
            </a:pPr>
            <a:endParaRPr sz="1500" b="1" dirty="0">
              <a:solidFill>
                <a:srgbClr val="FFFFFF"/>
              </a:solidFill>
              <a:highlight>
                <a:srgbClr val="888888"/>
              </a:highlight>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61"/>
          <p:cNvSpPr txBox="1"/>
          <p:nvPr/>
        </p:nvSpPr>
        <p:spPr>
          <a:xfrm>
            <a:off x="509019" y="1290650"/>
            <a:ext cx="7558200" cy="2049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000"/>
              <a:buFont typeface="Arial"/>
              <a:buNone/>
            </a:pPr>
            <a:endParaRPr sz="1800">
              <a:latin typeface="Helvetica Neue Light"/>
              <a:ea typeface="Helvetica Neue Light"/>
              <a:cs typeface="Helvetica Neue Light"/>
              <a:sym typeface="Helvetica Neue Light"/>
            </a:endParaRPr>
          </a:p>
        </p:txBody>
      </p:sp>
      <p:sp>
        <p:nvSpPr>
          <p:cNvPr id="397" name="Google Shape;397;p61"/>
          <p:cNvSpPr txBox="1"/>
          <p:nvPr/>
        </p:nvSpPr>
        <p:spPr>
          <a:xfrm>
            <a:off x="1442550" y="219900"/>
            <a:ext cx="62589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500" i="1">
                <a:latin typeface="Anton"/>
                <a:ea typeface="Anton"/>
                <a:cs typeface="Anton"/>
                <a:sym typeface="Anton"/>
              </a:rPr>
              <a:t>Ejemplos de diagramas de clases </a:t>
            </a:r>
            <a:endParaRPr sz="3500" b="0" i="1" u="none" strike="noStrike" cap="none">
              <a:solidFill>
                <a:srgbClr val="000000"/>
              </a:solidFill>
              <a:latin typeface="Anton"/>
              <a:ea typeface="Anton"/>
              <a:cs typeface="Anton"/>
              <a:sym typeface="Anton"/>
            </a:endParaRPr>
          </a:p>
        </p:txBody>
      </p:sp>
      <p:pic>
        <p:nvPicPr>
          <p:cNvPr id="398" name="Google Shape;398;p61"/>
          <p:cNvPicPr preferRelativeResize="0"/>
          <p:nvPr/>
        </p:nvPicPr>
        <p:blipFill>
          <a:blip r:embed="rId3">
            <a:alphaModFix/>
          </a:blip>
          <a:stretch>
            <a:fillRect/>
          </a:stretch>
        </p:blipFill>
        <p:spPr>
          <a:xfrm>
            <a:off x="613625" y="1412800"/>
            <a:ext cx="1875450" cy="1649925"/>
          </a:xfrm>
          <a:prstGeom prst="rect">
            <a:avLst/>
          </a:prstGeom>
          <a:noFill/>
          <a:ln>
            <a:noFill/>
          </a:ln>
        </p:spPr>
      </p:pic>
      <p:pic>
        <p:nvPicPr>
          <p:cNvPr id="399" name="Google Shape;399;p61"/>
          <p:cNvPicPr preferRelativeResize="0"/>
          <p:nvPr/>
        </p:nvPicPr>
        <p:blipFill>
          <a:blip r:embed="rId4">
            <a:alphaModFix/>
          </a:blip>
          <a:stretch>
            <a:fillRect/>
          </a:stretch>
        </p:blipFill>
        <p:spPr>
          <a:xfrm>
            <a:off x="3043300" y="1350825"/>
            <a:ext cx="2719475" cy="3366975"/>
          </a:xfrm>
          <a:prstGeom prst="rect">
            <a:avLst/>
          </a:prstGeom>
          <a:noFill/>
          <a:ln>
            <a:noFill/>
          </a:ln>
        </p:spPr>
      </p:pic>
      <p:pic>
        <p:nvPicPr>
          <p:cNvPr id="400" name="Google Shape;400;p61"/>
          <p:cNvPicPr preferRelativeResize="0"/>
          <p:nvPr/>
        </p:nvPicPr>
        <p:blipFill>
          <a:blip r:embed="rId5">
            <a:alphaModFix/>
          </a:blip>
          <a:stretch>
            <a:fillRect/>
          </a:stretch>
        </p:blipFill>
        <p:spPr>
          <a:xfrm>
            <a:off x="6396900" y="1412800"/>
            <a:ext cx="2357550" cy="278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BDE89E-43DB-CC25-2D51-1A6CEF821F39}"/>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925640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409"/>
        <p:cNvGrpSpPr/>
        <p:nvPr/>
      </p:nvGrpSpPr>
      <p:grpSpPr>
        <a:xfrm>
          <a:off x="0" y="0"/>
          <a:ext cx="0" cy="0"/>
          <a:chOff x="0" y="0"/>
          <a:chExt cx="0" cy="0"/>
        </a:xfrm>
      </p:grpSpPr>
      <p:sp>
        <p:nvSpPr>
          <p:cNvPr id="411" name="Google Shape;411;p63"/>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TIPOS DE RELACIONES</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4"/>
          <p:cNvSpPr txBox="1"/>
          <p:nvPr/>
        </p:nvSpPr>
        <p:spPr>
          <a:xfrm>
            <a:off x="1671825" y="5206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a:latin typeface="Anton"/>
                <a:ea typeface="Anton"/>
                <a:cs typeface="Anton"/>
                <a:sym typeface="Anton"/>
              </a:rPr>
              <a:t>Tipos de relaciones</a:t>
            </a:r>
            <a:endParaRPr sz="3500" b="0" i="1" u="none" strike="noStrike" cap="none">
              <a:solidFill>
                <a:srgbClr val="000000"/>
              </a:solidFill>
              <a:latin typeface="Anton"/>
              <a:ea typeface="Anton"/>
              <a:cs typeface="Anton"/>
              <a:sym typeface="Anton"/>
            </a:endParaRPr>
          </a:p>
        </p:txBody>
      </p:sp>
      <p:sp>
        <p:nvSpPr>
          <p:cNvPr id="418" name="Google Shape;418;p64"/>
          <p:cNvSpPr txBox="1"/>
          <p:nvPr/>
        </p:nvSpPr>
        <p:spPr>
          <a:xfrm>
            <a:off x="517225" y="1308550"/>
            <a:ext cx="8160600" cy="2976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La Orientación a Objetos (POO) intenta modelar aplicaciones del mundo real tan fielmente como sea posible y por lo tanto</a:t>
            </a:r>
            <a:r>
              <a:rPr lang="es" sz="1800">
                <a:solidFill>
                  <a:schemeClr val="dk1"/>
                </a:solidFill>
                <a:highlight>
                  <a:srgbClr val="FAFAFA"/>
                </a:highlight>
                <a:latin typeface="Helvetica Neue Light"/>
                <a:ea typeface="Helvetica Neue Light"/>
                <a:cs typeface="Helvetica Neue Light"/>
                <a:sym typeface="Helvetica Neue Light"/>
              </a:rPr>
              <a:t> </a:t>
            </a:r>
            <a:r>
              <a:rPr lang="es" sz="1800">
                <a:solidFill>
                  <a:schemeClr val="dk1"/>
                </a:solidFill>
                <a:highlight>
                  <a:srgbClr val="3CEFAB"/>
                </a:highlight>
                <a:latin typeface="Helvetica Neue Light"/>
                <a:ea typeface="Helvetica Neue Light"/>
                <a:cs typeface="Helvetica Neue Light"/>
                <a:sym typeface="Helvetica Neue Light"/>
              </a:rPr>
              <a:t>debe reflejar estas relaciones entre clases y objetos</a:t>
            </a:r>
            <a:r>
              <a:rPr lang="es"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s" sz="1800" b="1">
                <a:solidFill>
                  <a:schemeClr val="dk1"/>
                </a:solidFill>
                <a:highlight>
                  <a:schemeClr val="lt1"/>
                </a:highlight>
                <a:latin typeface="Helvetica Neue"/>
                <a:ea typeface="Helvetica Neue"/>
                <a:cs typeface="Helvetica Neue"/>
                <a:sym typeface="Helvetica Neue"/>
              </a:rPr>
              <a:t>Existen tres grandes tipos de relaciones:</a:t>
            </a:r>
            <a:endParaRPr sz="1800" b="1">
              <a:solidFill>
                <a:schemeClr val="dk1"/>
              </a:solidFill>
              <a:highlight>
                <a:schemeClr val="lt1"/>
              </a:highlight>
              <a:latin typeface="Helvetica Neue"/>
              <a:ea typeface="Helvetica Neue"/>
              <a:cs typeface="Helvetica Neue"/>
              <a:sym typeface="Helvetica Neue"/>
            </a:endParaRPr>
          </a:p>
          <a:p>
            <a:pPr marL="0" lvl="0" indent="0" algn="ctr" rtl="0">
              <a:lnSpc>
                <a:spcPct val="150000"/>
              </a:lnSpc>
              <a:spcBef>
                <a:spcPts val="0"/>
              </a:spcBef>
              <a:spcAft>
                <a:spcPts val="0"/>
              </a:spcAft>
              <a:buNone/>
            </a:pPr>
            <a:endParaRPr sz="1600">
              <a:solidFill>
                <a:schemeClr val="dk1"/>
              </a:solidFill>
              <a:highlight>
                <a:srgbClr val="FAFAFA"/>
              </a:highlight>
              <a:latin typeface="Helvetica Neue Light"/>
              <a:ea typeface="Helvetica Neue Light"/>
              <a:cs typeface="Helvetica Neue Light"/>
              <a:sym typeface="Helvetica Neue Light"/>
            </a:endParaRPr>
          </a:p>
          <a:p>
            <a:pPr marL="457200" lvl="0" indent="0" algn="l" rtl="0">
              <a:lnSpc>
                <a:spcPct val="115000"/>
              </a:lnSpc>
              <a:spcBef>
                <a:spcPts val="900"/>
              </a:spcBef>
              <a:spcAft>
                <a:spcPts val="0"/>
              </a:spcAft>
              <a:buNone/>
            </a:pPr>
            <a:endParaRPr sz="1600">
              <a:solidFill>
                <a:schemeClr val="dk1"/>
              </a:solidFill>
              <a:highlight>
                <a:srgbClr val="FAFAFA"/>
              </a:highlight>
              <a:latin typeface="Helvetica Neue Light"/>
              <a:ea typeface="Helvetica Neue Light"/>
              <a:cs typeface="Helvetica Neue Light"/>
              <a:sym typeface="Helvetica Neue Light"/>
            </a:endParaRPr>
          </a:p>
          <a:p>
            <a:pPr marL="0" lvl="0" indent="0" algn="ctr" rtl="0">
              <a:lnSpc>
                <a:spcPct val="150000"/>
              </a:lnSpc>
              <a:spcBef>
                <a:spcPts val="900"/>
              </a:spcBef>
              <a:spcAft>
                <a:spcPts val="0"/>
              </a:spcAft>
              <a:buNone/>
            </a:pPr>
            <a:endParaRPr sz="1600">
              <a:solidFill>
                <a:schemeClr val="dk1"/>
              </a:solidFill>
              <a:highlight>
                <a:srgbClr val="FAFAFA"/>
              </a:highlight>
              <a:latin typeface="Helvetica Neue"/>
              <a:ea typeface="Helvetica Neue"/>
              <a:cs typeface="Helvetica Neue"/>
              <a:sym typeface="Helvetica Neue"/>
            </a:endParaRPr>
          </a:p>
        </p:txBody>
      </p:sp>
      <p:sp>
        <p:nvSpPr>
          <p:cNvPr id="419" name="Google Shape;419;p64"/>
          <p:cNvSpPr txBox="1"/>
          <p:nvPr/>
        </p:nvSpPr>
        <p:spPr>
          <a:xfrm>
            <a:off x="2872625" y="3208825"/>
            <a:ext cx="4612800" cy="17469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900"/>
              </a:spcBef>
              <a:spcAft>
                <a:spcPts val="0"/>
              </a:spcAft>
              <a:buClr>
                <a:srgbClr val="3CEFAB"/>
              </a:buClr>
              <a:buSzPts val="1800"/>
              <a:buFont typeface="Helvetica Neue Light"/>
              <a:buChar char="●"/>
            </a:pPr>
            <a:r>
              <a:rPr lang="es" sz="1800">
                <a:solidFill>
                  <a:schemeClr val="dk1"/>
                </a:solidFill>
                <a:highlight>
                  <a:schemeClr val="lt1"/>
                </a:highlight>
                <a:latin typeface="Helvetica Neue Light"/>
                <a:ea typeface="Helvetica Neue Light"/>
                <a:cs typeface="Helvetica Neue Light"/>
                <a:sym typeface="Helvetica Neue Light"/>
              </a:rPr>
              <a:t>Agregación / Composición</a:t>
            </a:r>
            <a:endParaRPr sz="1800">
              <a:solidFill>
                <a:schemeClr val="dk1"/>
              </a:solidFill>
              <a:highlight>
                <a:schemeClr val="lt1"/>
              </a:highlight>
              <a:latin typeface="Helvetica Neue Light"/>
              <a:ea typeface="Helvetica Neue Light"/>
              <a:cs typeface="Helvetica Neue Light"/>
              <a:sym typeface="Helvetica Neue Light"/>
            </a:endParaRPr>
          </a:p>
          <a:p>
            <a:pPr marL="457200" lvl="0" indent="-342900" algn="l" rtl="0">
              <a:lnSpc>
                <a:spcPct val="150000"/>
              </a:lnSpc>
              <a:spcBef>
                <a:spcPts val="0"/>
              </a:spcBef>
              <a:spcAft>
                <a:spcPts val="0"/>
              </a:spcAft>
              <a:buClr>
                <a:srgbClr val="3CEFAB"/>
              </a:buClr>
              <a:buSzPts val="1800"/>
              <a:buFont typeface="Helvetica Neue Light"/>
              <a:buChar char="●"/>
            </a:pPr>
            <a:r>
              <a:rPr lang="es" sz="1800">
                <a:solidFill>
                  <a:schemeClr val="dk1"/>
                </a:solidFill>
                <a:highlight>
                  <a:schemeClr val="lt1"/>
                </a:highlight>
                <a:latin typeface="Helvetica Neue Light"/>
                <a:ea typeface="Helvetica Neue Light"/>
                <a:cs typeface="Helvetica Neue Light"/>
                <a:sym typeface="Helvetica Neue Light"/>
              </a:rPr>
              <a:t>Asociación</a:t>
            </a:r>
            <a:endParaRPr sz="1800">
              <a:solidFill>
                <a:schemeClr val="dk1"/>
              </a:solidFill>
              <a:highlight>
                <a:schemeClr val="lt1"/>
              </a:highlight>
              <a:latin typeface="Helvetica Neue Light"/>
              <a:ea typeface="Helvetica Neue Light"/>
              <a:cs typeface="Helvetica Neue Light"/>
              <a:sym typeface="Helvetica Neue Light"/>
            </a:endParaRPr>
          </a:p>
          <a:p>
            <a:pPr marL="457200" lvl="0" indent="-349250" algn="l" rtl="0">
              <a:lnSpc>
                <a:spcPct val="150000"/>
              </a:lnSpc>
              <a:spcBef>
                <a:spcPts val="0"/>
              </a:spcBef>
              <a:spcAft>
                <a:spcPts val="0"/>
              </a:spcAft>
              <a:buClr>
                <a:srgbClr val="3CEFAB"/>
              </a:buClr>
              <a:buSzPts val="1900"/>
              <a:buFont typeface="Helvetica Neue Light"/>
              <a:buChar char="●"/>
            </a:pPr>
            <a:r>
              <a:rPr lang="es" sz="1800">
                <a:solidFill>
                  <a:schemeClr val="dk1"/>
                </a:solidFill>
                <a:highlight>
                  <a:schemeClr val="lt1"/>
                </a:highlight>
                <a:latin typeface="Helvetica Neue Light"/>
                <a:ea typeface="Helvetica Neue Light"/>
                <a:cs typeface="Helvetica Neue Light"/>
                <a:sym typeface="Helvetica Neue Light"/>
              </a:rPr>
              <a:t>Generalización / Especialización. Herencia simple y herencia múltiple. </a:t>
            </a:r>
            <a:r>
              <a:rPr lang="es" sz="1900">
                <a:solidFill>
                  <a:schemeClr val="dk1"/>
                </a:solidFill>
                <a:highlight>
                  <a:srgbClr val="FAFAFA"/>
                </a:highlight>
                <a:latin typeface="Helvetica Neue Light"/>
                <a:ea typeface="Helvetica Neue Light"/>
                <a:cs typeface="Helvetica Neue Light"/>
                <a:sym typeface="Helvetica Neue Light"/>
              </a:rPr>
              <a:t> </a:t>
            </a:r>
            <a:endParaRPr sz="1700"/>
          </a:p>
        </p:txBody>
      </p:sp>
      <p:pic>
        <p:nvPicPr>
          <p:cNvPr id="420" name="Google Shape;420;p64"/>
          <p:cNvPicPr preferRelativeResize="0"/>
          <p:nvPr/>
        </p:nvPicPr>
        <p:blipFill>
          <a:blip r:embed="rId3">
            <a:alphaModFix/>
          </a:blip>
          <a:stretch>
            <a:fillRect/>
          </a:stretch>
        </p:blipFill>
        <p:spPr>
          <a:xfrm>
            <a:off x="1307425" y="3237838"/>
            <a:ext cx="1392774" cy="13927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5"/>
          <p:cNvSpPr txBox="1"/>
          <p:nvPr/>
        </p:nvSpPr>
        <p:spPr>
          <a:xfrm>
            <a:off x="4022850" y="1237450"/>
            <a:ext cx="4602900" cy="35103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700" b="1">
                <a:solidFill>
                  <a:schemeClr val="dk1"/>
                </a:solidFill>
                <a:highlight>
                  <a:srgbClr val="3CEFAB"/>
                </a:highlight>
                <a:latin typeface="Helvetica Neue"/>
                <a:ea typeface="Helvetica Neue"/>
                <a:cs typeface="Helvetica Neue"/>
                <a:sym typeface="Helvetica Neue"/>
              </a:rPr>
              <a:t>Esta relación se presenta entre una clase TODO y una clase PARTE que es componente de TODO. </a:t>
            </a:r>
            <a:endParaRPr sz="1700" b="1">
              <a:solidFill>
                <a:schemeClr val="dk1"/>
              </a:solidFill>
              <a:highlight>
                <a:srgbClr val="3CEFAB"/>
              </a:highlight>
              <a:latin typeface="Helvetica Neue"/>
              <a:ea typeface="Helvetica Neue"/>
              <a:cs typeface="Helvetica Neue"/>
              <a:sym typeface="Helvetica Neue"/>
            </a:endParaRPr>
          </a:p>
          <a:p>
            <a:pPr marL="0" marR="0" lvl="0" indent="0" algn="ctr" rtl="0">
              <a:lnSpc>
                <a:spcPct val="150000"/>
              </a:lnSpc>
              <a:spcBef>
                <a:spcPts val="0"/>
              </a:spcBef>
              <a:spcAft>
                <a:spcPts val="0"/>
              </a:spcAft>
              <a:buClr>
                <a:srgbClr val="000000"/>
              </a:buClr>
              <a:buSzPts val="2000"/>
              <a:buFont typeface="Arial"/>
              <a:buNone/>
            </a:pPr>
            <a:r>
              <a:rPr lang="es" sz="1700">
                <a:solidFill>
                  <a:schemeClr val="dk1"/>
                </a:solidFill>
                <a:highlight>
                  <a:srgbClr val="FFFFFF"/>
                </a:highlight>
                <a:latin typeface="Helvetica Neue Light"/>
                <a:ea typeface="Helvetica Neue Light"/>
                <a:cs typeface="Helvetica Neue Light"/>
                <a:sym typeface="Helvetica Neue Light"/>
              </a:rPr>
              <a:t>La implementación de este tipo de relación se consigue definiendo como atributo un objeto de la otra clase que es parte-de.</a:t>
            </a:r>
            <a:endParaRPr sz="170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r>
              <a:rPr lang="es" sz="1700">
                <a:solidFill>
                  <a:schemeClr val="dk1"/>
                </a:solidFill>
                <a:highlight>
                  <a:srgbClr val="FFFFFF"/>
                </a:highlight>
                <a:latin typeface="Helvetica Neue Light"/>
                <a:ea typeface="Helvetica Neue Light"/>
                <a:cs typeface="Helvetica Neue Light"/>
                <a:sym typeface="Helvetica Neue Light"/>
              </a:rPr>
              <a:t>Los objetos de la clase TODO son objetos contenedores. </a:t>
            </a:r>
            <a:r>
              <a:rPr lang="es" sz="1700" b="1">
                <a:solidFill>
                  <a:schemeClr val="dk1"/>
                </a:solidFill>
                <a:highlight>
                  <a:srgbClr val="3CEFAB"/>
                </a:highlight>
                <a:latin typeface="Helvetica Neue"/>
                <a:ea typeface="Helvetica Neue"/>
                <a:cs typeface="Helvetica Neue"/>
                <a:sym typeface="Helvetica Neue"/>
              </a:rPr>
              <a:t>Un objeto contenedor es aquel que contiene otros objetos.</a:t>
            </a:r>
            <a:endParaRPr sz="1800" b="1">
              <a:solidFill>
                <a:schemeClr val="dk1"/>
              </a:solidFill>
              <a:highlight>
                <a:srgbClr val="3CEFAB"/>
              </a:highlight>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2000"/>
              <a:buFont typeface="Arial"/>
              <a:buNone/>
            </a:pPr>
            <a:endParaRPr sz="1800">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Clr>
                <a:srgbClr val="000000"/>
              </a:buClr>
              <a:buSzPts val="2000"/>
              <a:buFont typeface="Arial"/>
              <a:buNone/>
            </a:pPr>
            <a:endParaRPr sz="1800" i="0" u="none" strike="noStrike" cap="none">
              <a:solidFill>
                <a:schemeClr val="dk1"/>
              </a:solidFill>
              <a:latin typeface="Helvetica Neue Light"/>
              <a:ea typeface="Helvetica Neue Light"/>
              <a:cs typeface="Helvetica Neue Light"/>
              <a:sym typeface="Helvetica Neue Light"/>
            </a:endParaRPr>
          </a:p>
        </p:txBody>
      </p:sp>
      <p:sp>
        <p:nvSpPr>
          <p:cNvPr id="427" name="Google Shape;427;p65"/>
          <p:cNvSpPr txBox="1"/>
          <p:nvPr/>
        </p:nvSpPr>
        <p:spPr>
          <a:xfrm>
            <a:off x="1738950" y="24835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a:latin typeface="Anton"/>
                <a:ea typeface="Anton"/>
                <a:cs typeface="Anton"/>
                <a:sym typeface="Anton"/>
              </a:rPr>
              <a:t>Agregación</a:t>
            </a:r>
            <a:endParaRPr sz="3500" b="0" i="1" u="none" strike="noStrike" cap="none">
              <a:solidFill>
                <a:srgbClr val="000000"/>
              </a:solidFill>
              <a:latin typeface="Anton"/>
              <a:ea typeface="Anton"/>
              <a:cs typeface="Anton"/>
              <a:sym typeface="Anton"/>
            </a:endParaRPr>
          </a:p>
        </p:txBody>
      </p:sp>
      <p:pic>
        <p:nvPicPr>
          <p:cNvPr id="429" name="Google Shape;429;p65"/>
          <p:cNvPicPr preferRelativeResize="0"/>
          <p:nvPr/>
        </p:nvPicPr>
        <p:blipFill>
          <a:blip r:embed="rId3">
            <a:alphaModFix/>
          </a:blip>
          <a:stretch>
            <a:fillRect/>
          </a:stretch>
        </p:blipFill>
        <p:spPr>
          <a:xfrm>
            <a:off x="1112108" y="2938300"/>
            <a:ext cx="2752142" cy="1580775"/>
          </a:xfrm>
          <a:prstGeom prst="rect">
            <a:avLst/>
          </a:prstGeom>
          <a:noFill/>
          <a:ln>
            <a:noFill/>
          </a:ln>
        </p:spPr>
      </p:pic>
      <p:pic>
        <p:nvPicPr>
          <p:cNvPr id="430" name="Google Shape;430;p65"/>
          <p:cNvPicPr preferRelativeResize="0"/>
          <p:nvPr/>
        </p:nvPicPr>
        <p:blipFill>
          <a:blip r:embed="rId4">
            <a:alphaModFix/>
          </a:blip>
          <a:stretch>
            <a:fillRect/>
          </a:stretch>
        </p:blipFill>
        <p:spPr>
          <a:xfrm>
            <a:off x="1338700" y="1237448"/>
            <a:ext cx="2684150" cy="1450615"/>
          </a:xfrm>
          <a:prstGeom prst="rect">
            <a:avLst/>
          </a:prstGeom>
          <a:noFill/>
          <a:ln>
            <a:noFill/>
          </a:ln>
        </p:spPr>
      </p:pic>
      <p:pic>
        <p:nvPicPr>
          <p:cNvPr id="431" name="Google Shape;431;p65"/>
          <p:cNvPicPr preferRelativeResize="0"/>
          <p:nvPr/>
        </p:nvPicPr>
        <p:blipFill>
          <a:blip r:embed="rId5">
            <a:alphaModFix/>
          </a:blip>
          <a:stretch>
            <a:fillRect/>
          </a:stretch>
        </p:blipFill>
        <p:spPr>
          <a:xfrm>
            <a:off x="152175" y="644185"/>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p:nvPr/>
        </p:nvSpPr>
        <p:spPr>
          <a:xfrm>
            <a:off x="4078550" y="1151225"/>
            <a:ext cx="4547100" cy="3992275"/>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700" b="1" dirty="0">
                <a:solidFill>
                  <a:schemeClr val="dk1"/>
                </a:solidFill>
                <a:highlight>
                  <a:srgbClr val="3CEFAB"/>
                </a:highlight>
                <a:latin typeface="Helvetica Neue"/>
                <a:ea typeface="Helvetica Neue"/>
                <a:cs typeface="Helvetica Neue"/>
                <a:sym typeface="Helvetica Neue"/>
              </a:rPr>
              <a:t>Es una relación mas débil entre dos clases, donde una clase hace referencia a otra, pero sin tener una relación de dependencia fuerte</a:t>
            </a:r>
            <a:r>
              <a:rPr lang="es" sz="1700" dirty="0">
                <a:solidFill>
                  <a:schemeClr val="dk1"/>
                </a:solidFill>
                <a:highlight>
                  <a:srgbClr val="3CEFAB"/>
                </a:highlight>
                <a:latin typeface="Helvetica Neue Light"/>
                <a:ea typeface="Helvetica Neue Light"/>
                <a:cs typeface="Helvetica Neue Light"/>
                <a:sym typeface="Helvetica Neue Light"/>
              </a:rPr>
              <a:t>.</a:t>
            </a:r>
            <a:r>
              <a:rPr lang="es" sz="1700" dirty="0">
                <a:solidFill>
                  <a:schemeClr val="dk1"/>
                </a:solidFill>
                <a:highlight>
                  <a:schemeClr val="lt1"/>
                </a:highlight>
                <a:latin typeface="Helvetica Neue Light"/>
                <a:ea typeface="Helvetica Neue Light"/>
                <a:cs typeface="Helvetica Neue Light"/>
                <a:sym typeface="Helvetica Neue Light"/>
              </a:rPr>
              <a:t> Son relaciones del tipo </a:t>
            </a:r>
            <a:r>
              <a:rPr lang="es" sz="1700" b="1" dirty="0">
                <a:solidFill>
                  <a:schemeClr val="dk1"/>
                </a:solidFill>
                <a:highlight>
                  <a:srgbClr val="3CEFAB"/>
                </a:highlight>
                <a:latin typeface="Helvetica Neue"/>
                <a:ea typeface="Helvetica Neue"/>
                <a:cs typeface="Helvetica Neue"/>
                <a:sym typeface="Helvetica Neue"/>
              </a:rPr>
              <a:t>“pertenece_a”</a:t>
            </a:r>
            <a:r>
              <a:rPr lang="es" sz="1700" dirty="0">
                <a:solidFill>
                  <a:schemeClr val="dk1"/>
                </a:solidFill>
                <a:highlight>
                  <a:schemeClr val="lt1"/>
                </a:highlight>
                <a:latin typeface="Helvetica Neue Light"/>
                <a:ea typeface="Helvetica Neue Light"/>
                <a:cs typeface="Helvetica Neue Light"/>
                <a:sym typeface="Helvetica Neue Light"/>
              </a:rPr>
              <a:t> o </a:t>
            </a:r>
            <a:r>
              <a:rPr lang="es" sz="1700" b="1" dirty="0">
                <a:solidFill>
                  <a:schemeClr val="dk1"/>
                </a:solidFill>
                <a:highlight>
                  <a:srgbClr val="3CEFAB"/>
                </a:highlight>
                <a:latin typeface="Helvetica Neue"/>
                <a:ea typeface="Helvetica Neue"/>
                <a:cs typeface="Helvetica Neue"/>
                <a:sym typeface="Helvetica Neue"/>
              </a:rPr>
              <a:t>“está_asociado_con”</a:t>
            </a:r>
            <a:r>
              <a:rPr lang="es" sz="1700" dirty="0">
                <a:solidFill>
                  <a:schemeClr val="dk1"/>
                </a:solidFill>
                <a:highlight>
                  <a:srgbClr val="3CEFAB"/>
                </a:highlight>
                <a:latin typeface="Helvetica Neue Light"/>
                <a:ea typeface="Helvetica Neue Light"/>
                <a:cs typeface="Helvetica Neue Light"/>
                <a:sym typeface="Helvetica Neue Light"/>
              </a:rPr>
              <a:t>.</a:t>
            </a:r>
            <a:r>
              <a:rPr lang="es" sz="1700" b="1" dirty="0">
                <a:solidFill>
                  <a:schemeClr val="dk1"/>
                </a:solidFill>
                <a:highlight>
                  <a:srgbClr val="3CEFAB"/>
                </a:highlight>
                <a:latin typeface="Helvetica Neue"/>
                <a:ea typeface="Helvetica Neue"/>
                <a:cs typeface="Helvetica Neue"/>
                <a:sym typeface="Helvetica Neue"/>
              </a:rPr>
              <a:t> </a:t>
            </a:r>
            <a:endParaRPr sz="1700" b="1" dirty="0">
              <a:solidFill>
                <a:schemeClr val="dk1"/>
              </a:solidFill>
              <a:highlight>
                <a:srgbClr val="3CEFAB"/>
              </a:highlight>
              <a:latin typeface="Helvetica Neue"/>
              <a:ea typeface="Helvetica Neue"/>
              <a:cs typeface="Helvetica Neue"/>
              <a:sym typeface="Helvetica Neue"/>
            </a:endParaRPr>
          </a:p>
          <a:p>
            <a:pPr marL="0" marR="0" lvl="0" indent="0" algn="ctr" rtl="0">
              <a:lnSpc>
                <a:spcPct val="150000"/>
              </a:lnSpc>
              <a:spcBef>
                <a:spcPts val="0"/>
              </a:spcBef>
              <a:spcAft>
                <a:spcPts val="0"/>
              </a:spcAft>
              <a:buClr>
                <a:srgbClr val="000000"/>
              </a:buClr>
              <a:buSzPts val="2000"/>
              <a:buFont typeface="Arial"/>
              <a:buNone/>
            </a:pPr>
            <a:r>
              <a:rPr lang="es" sz="1700" dirty="0">
                <a:solidFill>
                  <a:schemeClr val="dk1"/>
                </a:solidFill>
                <a:highlight>
                  <a:schemeClr val="lt1"/>
                </a:highlight>
                <a:latin typeface="Helvetica Neue Light"/>
                <a:ea typeface="Helvetica Neue Light"/>
                <a:cs typeface="Helvetica Neue Light"/>
                <a:sym typeface="Helvetica Neue Light"/>
              </a:rPr>
              <a:t>Se da cuando una clase usa a otra clase para realizar algo.</a:t>
            </a:r>
          </a:p>
          <a:p>
            <a:pPr marL="0" marR="0" lvl="0" indent="0" algn="ctr" rtl="0">
              <a:lnSpc>
                <a:spcPct val="150000"/>
              </a:lnSpc>
              <a:spcBef>
                <a:spcPts val="0"/>
              </a:spcBef>
              <a:spcAft>
                <a:spcPts val="0"/>
              </a:spcAft>
              <a:buClr>
                <a:srgbClr val="000000"/>
              </a:buClr>
              <a:buSzPts val="2000"/>
              <a:buFont typeface="Arial"/>
              <a:buNone/>
            </a:pPr>
            <a:endParaRPr sz="1800"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latin typeface="Helvetica Neue Light"/>
              <a:ea typeface="Helvetica Neue Light"/>
              <a:cs typeface="Helvetica Neue Light"/>
              <a:sym typeface="Helvetica Neue Light"/>
            </a:endParaRPr>
          </a:p>
        </p:txBody>
      </p:sp>
      <p:sp>
        <p:nvSpPr>
          <p:cNvPr id="438" name="Google Shape;438;p66"/>
          <p:cNvSpPr txBox="1"/>
          <p:nvPr/>
        </p:nvSpPr>
        <p:spPr>
          <a:xfrm>
            <a:off x="1738950" y="162125"/>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a:latin typeface="Anton"/>
                <a:ea typeface="Anton"/>
                <a:cs typeface="Anton"/>
                <a:sym typeface="Anton"/>
              </a:rPr>
              <a:t>Asociación</a:t>
            </a:r>
            <a:endParaRPr sz="3500" b="0" i="1" u="none" strike="noStrike" cap="none">
              <a:solidFill>
                <a:srgbClr val="000000"/>
              </a:solidFill>
              <a:latin typeface="Anton"/>
              <a:ea typeface="Anton"/>
              <a:cs typeface="Anton"/>
              <a:sym typeface="Anton"/>
            </a:endParaRPr>
          </a:p>
        </p:txBody>
      </p:sp>
      <p:pic>
        <p:nvPicPr>
          <p:cNvPr id="440" name="Google Shape;440;p66"/>
          <p:cNvPicPr preferRelativeResize="0"/>
          <p:nvPr/>
        </p:nvPicPr>
        <p:blipFill>
          <a:blip r:embed="rId3">
            <a:alphaModFix/>
          </a:blip>
          <a:stretch>
            <a:fillRect/>
          </a:stretch>
        </p:blipFill>
        <p:spPr>
          <a:xfrm>
            <a:off x="491375" y="2495550"/>
            <a:ext cx="3587175" cy="1632300"/>
          </a:xfrm>
          <a:prstGeom prst="rect">
            <a:avLst/>
          </a:prstGeom>
          <a:noFill/>
          <a:ln>
            <a:noFill/>
          </a:ln>
        </p:spPr>
      </p:pic>
      <p:pic>
        <p:nvPicPr>
          <p:cNvPr id="441" name="Google Shape;441;p66"/>
          <p:cNvPicPr preferRelativeResize="0"/>
          <p:nvPr/>
        </p:nvPicPr>
        <p:blipFill>
          <a:blip r:embed="rId4">
            <a:alphaModFix/>
          </a:blip>
          <a:stretch>
            <a:fillRect/>
          </a:stretch>
        </p:blipFill>
        <p:spPr>
          <a:xfrm>
            <a:off x="339150" y="1276175"/>
            <a:ext cx="1186525" cy="1186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446"/>
        <p:cNvGrpSpPr/>
        <p:nvPr/>
      </p:nvGrpSpPr>
      <p:grpSpPr>
        <a:xfrm>
          <a:off x="0" y="0"/>
          <a:ext cx="0" cy="0"/>
          <a:chOff x="0" y="0"/>
          <a:chExt cx="0" cy="0"/>
        </a:xfrm>
      </p:grpSpPr>
      <p:sp>
        <p:nvSpPr>
          <p:cNvPr id="447" name="Google Shape;447;p67"/>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CARDINALIDAD DE LAS RELACIONES</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p:nvPr/>
        </p:nvSpPr>
        <p:spPr>
          <a:xfrm>
            <a:off x="1671825" y="533700"/>
            <a:ext cx="61560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s" sz="3600" i="1">
                <a:solidFill>
                  <a:srgbClr val="121212"/>
                </a:solidFill>
                <a:latin typeface="Anton"/>
                <a:ea typeface="Anton"/>
                <a:cs typeface="Anton"/>
                <a:sym typeface="Anton"/>
              </a:rPr>
              <a:t>Cardinalidad de las relaciones</a:t>
            </a:r>
            <a:endParaRPr sz="3600" i="1">
              <a:solidFill>
                <a:srgbClr val="121212"/>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4500"/>
              <a:buFont typeface="Arial"/>
              <a:buNone/>
            </a:pPr>
            <a:endParaRPr sz="3500" i="1">
              <a:latin typeface="Anton"/>
              <a:ea typeface="Anton"/>
              <a:cs typeface="Anton"/>
              <a:sym typeface="Anton"/>
            </a:endParaRPr>
          </a:p>
        </p:txBody>
      </p:sp>
      <p:sp>
        <p:nvSpPr>
          <p:cNvPr id="455" name="Google Shape;455;p68"/>
          <p:cNvSpPr txBox="1"/>
          <p:nvPr/>
        </p:nvSpPr>
        <p:spPr>
          <a:xfrm>
            <a:off x="3965400" y="1704325"/>
            <a:ext cx="5017500" cy="2955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Sabemos que un coche tiene un motor, y que la persona está asociada a un vehículo.</a:t>
            </a:r>
            <a:endParaRPr sz="1800">
              <a:solidFill>
                <a:schemeClr val="dk1"/>
              </a:solidFill>
              <a:highlight>
                <a:schemeClr val="lt1"/>
              </a:highlight>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Ahí nace el </a:t>
            </a:r>
            <a:r>
              <a:rPr lang="es" sz="1800" b="1">
                <a:solidFill>
                  <a:schemeClr val="dk1"/>
                </a:solidFill>
                <a:highlight>
                  <a:srgbClr val="3CEFAB"/>
                </a:highlight>
                <a:latin typeface="Helvetica Neue"/>
                <a:ea typeface="Helvetica Neue"/>
                <a:cs typeface="Helvetica Neue"/>
                <a:sym typeface="Helvetica Neue"/>
              </a:rPr>
              <a:t>concepto de cardinalidad, es decir indicar el número de Objetos que están en la relación.</a:t>
            </a:r>
            <a:r>
              <a:rPr lang="es" sz="1800">
                <a:solidFill>
                  <a:schemeClr val="dk1"/>
                </a:solidFill>
                <a:highlight>
                  <a:schemeClr val="lt1"/>
                </a:highlight>
                <a:latin typeface="Helvetica Neue Light"/>
                <a:ea typeface="Helvetica Neue Light"/>
                <a:cs typeface="Helvetica Neue Light"/>
                <a:sym typeface="Helvetica Neue Light"/>
              </a:rPr>
              <a:t> Por ejemplo, una persona puede tener muchos coches, y que los coches solo tienen un motor.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56" name="Google Shape;456;p68"/>
          <p:cNvPicPr preferRelativeResize="0"/>
          <p:nvPr/>
        </p:nvPicPr>
        <p:blipFill>
          <a:blip r:embed="rId3">
            <a:alphaModFix/>
          </a:blip>
          <a:stretch>
            <a:fillRect/>
          </a:stretch>
        </p:blipFill>
        <p:spPr>
          <a:xfrm>
            <a:off x="346625" y="2571750"/>
            <a:ext cx="3679675" cy="1557775"/>
          </a:xfrm>
          <a:prstGeom prst="rect">
            <a:avLst/>
          </a:prstGeom>
          <a:noFill/>
          <a:ln>
            <a:noFill/>
          </a:ln>
        </p:spPr>
      </p:pic>
      <p:pic>
        <p:nvPicPr>
          <p:cNvPr id="457" name="Google Shape;457;p68"/>
          <p:cNvPicPr preferRelativeResize="0"/>
          <p:nvPr/>
        </p:nvPicPr>
        <p:blipFill>
          <a:blip r:embed="rId4">
            <a:alphaModFix/>
          </a:blip>
          <a:stretch>
            <a:fillRect/>
          </a:stretch>
        </p:blipFill>
        <p:spPr>
          <a:xfrm>
            <a:off x="485300" y="1365012"/>
            <a:ext cx="1186525" cy="1186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9"/>
          <p:cNvSpPr txBox="1"/>
          <p:nvPr/>
        </p:nvSpPr>
        <p:spPr>
          <a:xfrm>
            <a:off x="1671825" y="520600"/>
            <a:ext cx="61560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s" sz="3600" i="1">
                <a:solidFill>
                  <a:srgbClr val="121212"/>
                </a:solidFill>
                <a:latin typeface="Anton"/>
                <a:ea typeface="Anton"/>
                <a:cs typeface="Anton"/>
                <a:sym typeface="Anton"/>
              </a:rPr>
              <a:t>Cardinalidad de las relaciones</a:t>
            </a:r>
            <a:endParaRPr sz="3600" i="1">
              <a:solidFill>
                <a:srgbClr val="121212"/>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4500"/>
              <a:buFont typeface="Arial"/>
              <a:buNone/>
            </a:pPr>
            <a:endParaRPr sz="3500" i="1">
              <a:latin typeface="Anton"/>
              <a:ea typeface="Anton"/>
              <a:cs typeface="Anton"/>
              <a:sym typeface="Anton"/>
            </a:endParaRPr>
          </a:p>
        </p:txBody>
      </p:sp>
      <p:sp>
        <p:nvSpPr>
          <p:cNvPr id="465" name="Google Shape;465;p69"/>
          <p:cNvSpPr txBox="1"/>
          <p:nvPr/>
        </p:nvSpPr>
        <p:spPr>
          <a:xfrm>
            <a:off x="4382025" y="2073613"/>
            <a:ext cx="4543500" cy="2586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Además, sabemos que cada motor pertenece a un solo coche, y los coches a veces tienen más de un titular que lo usan, es decir tienen a varias personas para usarlo. </a:t>
            </a:r>
            <a:endParaRPr sz="1800">
              <a:solidFill>
                <a:schemeClr val="dk1"/>
              </a:solidFill>
              <a:highlight>
                <a:schemeClr val="lt1"/>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2100">
              <a:solidFill>
                <a:schemeClr val="dk1"/>
              </a:solidFill>
              <a:highlight>
                <a:schemeClr val="lt1"/>
              </a:highlight>
              <a:latin typeface="Helvetica Neue Light"/>
              <a:ea typeface="Helvetica Neue Light"/>
              <a:cs typeface="Helvetica Neue Light"/>
              <a:sym typeface="Helvetica Neue Light"/>
            </a:endParaRPr>
          </a:p>
        </p:txBody>
      </p:sp>
      <p:pic>
        <p:nvPicPr>
          <p:cNvPr id="466" name="Google Shape;466;p69"/>
          <p:cNvPicPr preferRelativeResize="0"/>
          <p:nvPr/>
        </p:nvPicPr>
        <p:blipFill>
          <a:blip r:embed="rId3">
            <a:alphaModFix/>
          </a:blip>
          <a:stretch>
            <a:fillRect/>
          </a:stretch>
        </p:blipFill>
        <p:spPr>
          <a:xfrm>
            <a:off x="425375" y="2511000"/>
            <a:ext cx="3956650" cy="1989776"/>
          </a:xfrm>
          <a:prstGeom prst="rect">
            <a:avLst/>
          </a:prstGeom>
          <a:noFill/>
          <a:ln>
            <a:noFill/>
          </a:ln>
        </p:spPr>
      </p:pic>
      <p:pic>
        <p:nvPicPr>
          <p:cNvPr id="467" name="Google Shape;467;p69"/>
          <p:cNvPicPr preferRelativeResize="0"/>
          <p:nvPr/>
        </p:nvPicPr>
        <p:blipFill>
          <a:blip r:embed="rId4">
            <a:alphaModFix/>
          </a:blip>
          <a:stretch>
            <a:fillRect/>
          </a:stretch>
        </p:blipFill>
        <p:spPr>
          <a:xfrm>
            <a:off x="425375" y="1447812"/>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0025" scaled="0"/>
        </a:gradFill>
        <a:effectLst/>
      </p:bgPr>
    </p:bg>
    <p:spTree>
      <p:nvGrpSpPr>
        <p:cNvPr id="1" name="Shape 234"/>
        <p:cNvGrpSpPr/>
        <p:nvPr/>
      </p:nvGrpSpPr>
      <p:grpSpPr>
        <a:xfrm>
          <a:off x="0" y="0"/>
          <a:ext cx="0" cy="0"/>
          <a:chOff x="0" y="0"/>
          <a:chExt cx="0" cy="0"/>
        </a:xfrm>
      </p:grpSpPr>
      <p:sp>
        <p:nvSpPr>
          <p:cNvPr id="235" name="Google Shape;235;p44"/>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MOTIVACIÓN</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482"/>
        <p:cNvGrpSpPr/>
        <p:nvPr/>
      </p:nvGrpSpPr>
      <p:grpSpPr>
        <a:xfrm>
          <a:off x="0" y="0"/>
          <a:ext cx="0" cy="0"/>
          <a:chOff x="0" y="0"/>
          <a:chExt cx="0" cy="0"/>
        </a:xfrm>
      </p:grpSpPr>
      <p:sp>
        <p:nvSpPr>
          <p:cNvPr id="483" name="Google Shape;483;p7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484" name="Google Shape;484;p71"/>
          <p:cNvSpPr txBox="1"/>
          <p:nvPr/>
        </p:nvSpPr>
        <p:spPr>
          <a:xfrm>
            <a:off x="2000950" y="1121525"/>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i="1">
              <a:latin typeface="Anton"/>
              <a:ea typeface="Anton"/>
              <a:cs typeface="Anton"/>
              <a:sym typeface="Anton"/>
            </a:endParaRPr>
          </a:p>
        </p:txBody>
      </p:sp>
      <p:sp>
        <p:nvSpPr>
          <p:cNvPr id="485" name="Google Shape;485;p71"/>
          <p:cNvSpPr txBox="1"/>
          <p:nvPr/>
        </p:nvSpPr>
        <p:spPr>
          <a:xfrm>
            <a:off x="1024150" y="1366350"/>
            <a:ext cx="7439700" cy="28863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1100"/>
              <a:buFont typeface="Arial"/>
              <a:buNone/>
            </a:pPr>
            <a:r>
              <a:rPr lang="es" sz="1800" dirty="0">
                <a:solidFill>
                  <a:schemeClr val="dk1"/>
                </a:solidFill>
                <a:highlight>
                  <a:srgbClr val="3CEFAB"/>
                </a:highlight>
                <a:latin typeface="Helvetica Neue Light"/>
                <a:ea typeface="Helvetica Neue Light"/>
                <a:cs typeface="Helvetica Neue Light"/>
                <a:sym typeface="Helvetica Neue Light"/>
              </a:rPr>
              <a:t>En la cardinalidad, lo importante es marcar si la relación es a muchos objetos </a:t>
            </a:r>
            <a:r>
              <a:rPr lang="es" sz="1800" b="1" dirty="0">
                <a:solidFill>
                  <a:schemeClr val="dk1"/>
                </a:solidFill>
                <a:highlight>
                  <a:srgbClr val="3CEFAB"/>
                </a:highlight>
                <a:latin typeface="Helvetica Neue"/>
                <a:ea typeface="Helvetica Neue"/>
                <a:cs typeface="Helvetica Neue"/>
                <a:sym typeface="Helvetica Neue"/>
              </a:rPr>
              <a:t>(“..*”)</a:t>
            </a:r>
            <a:r>
              <a:rPr lang="es" sz="1800" dirty="0">
                <a:solidFill>
                  <a:schemeClr val="dk1"/>
                </a:solidFill>
                <a:highlight>
                  <a:srgbClr val="3CEFAB"/>
                </a:highlight>
                <a:latin typeface="Helvetica Neue Light"/>
                <a:ea typeface="Helvetica Neue Light"/>
                <a:cs typeface="Helvetica Neue Light"/>
                <a:sym typeface="Helvetica Neue Light"/>
              </a:rPr>
              <a:t>  o si solo es a uno </a:t>
            </a:r>
            <a:r>
              <a:rPr lang="es" sz="1800" b="1" dirty="0">
                <a:solidFill>
                  <a:schemeClr val="dk1"/>
                </a:solidFill>
                <a:highlight>
                  <a:srgbClr val="3CEFAB"/>
                </a:highlight>
                <a:latin typeface="Helvetica Neue"/>
                <a:ea typeface="Helvetica Neue"/>
                <a:cs typeface="Helvetica Neue"/>
                <a:sym typeface="Helvetica Neue"/>
              </a:rPr>
              <a:t>(1).</a:t>
            </a:r>
            <a:endParaRPr sz="1800" dirty="0">
              <a:solidFill>
                <a:schemeClr val="dk1"/>
              </a:solidFill>
              <a:highlight>
                <a:srgbClr val="3CEFAB"/>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000" dirty="0">
              <a:solidFill>
                <a:schemeClr val="dk1"/>
              </a:solidFill>
              <a:highlight>
                <a:srgbClr val="3CEFAB"/>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Clr>
                <a:schemeClr val="dk1"/>
              </a:buClr>
              <a:buSzPts val="1100"/>
              <a:buFont typeface="Arial"/>
              <a:buNone/>
            </a:pPr>
            <a:endParaRPr sz="2200" b="1" dirty="0">
              <a:highlight>
                <a:srgbClr val="3CEFAB"/>
              </a:highlight>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497"/>
        <p:cNvGrpSpPr/>
        <p:nvPr/>
      </p:nvGrpSpPr>
      <p:grpSpPr>
        <a:xfrm>
          <a:off x="0" y="0"/>
          <a:ext cx="0" cy="0"/>
          <a:chOff x="0" y="0"/>
          <a:chExt cx="0" cy="0"/>
        </a:xfrm>
      </p:grpSpPr>
      <p:sp>
        <p:nvSpPr>
          <p:cNvPr id="498" name="Google Shape;498;p73"/>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DIAGRAMAS DE CLASES</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4"/>
          <p:cNvSpPr txBox="1"/>
          <p:nvPr/>
        </p:nvSpPr>
        <p:spPr>
          <a:xfrm>
            <a:off x="845250" y="1445238"/>
            <a:ext cx="7453500" cy="1674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900">
                <a:latin typeface="Helvetica Neue Light"/>
                <a:ea typeface="Helvetica Neue Light"/>
                <a:cs typeface="Helvetica Neue Light"/>
                <a:sym typeface="Helvetica Neue Light"/>
              </a:rPr>
              <a:t>Podemos definir a los diagramas de clases como </a:t>
            </a:r>
            <a:r>
              <a:rPr lang="es" sz="1900">
                <a:highlight>
                  <a:srgbClr val="3CEFAB"/>
                </a:highlight>
                <a:latin typeface="Helvetica Neue Light"/>
                <a:ea typeface="Helvetica Neue Light"/>
                <a:cs typeface="Helvetica Neue Light"/>
                <a:sym typeface="Helvetica Neue Light"/>
              </a:rPr>
              <a:t>las clases que usaremos en el programa con las relaciones entre sí</a:t>
            </a:r>
            <a:r>
              <a:rPr lang="es" sz="1900">
                <a:latin typeface="Helvetica Neue Light"/>
                <a:ea typeface="Helvetica Neue Light"/>
                <a:cs typeface="Helvetica Neue Light"/>
                <a:sym typeface="Helvetica Neue Light"/>
              </a:rPr>
              <a:t>. </a:t>
            </a:r>
            <a:endParaRPr sz="190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r>
              <a:rPr lang="es" sz="1900" i="1">
                <a:latin typeface="Helvetica Neue Light"/>
                <a:ea typeface="Helvetica Neue Light"/>
                <a:cs typeface="Helvetica Neue Light"/>
                <a:sym typeface="Helvetica Neue Light"/>
              </a:rPr>
              <a:t>La siguiente imágen representa un diagrama de clases: </a:t>
            </a:r>
            <a:endParaRPr sz="1900" i="1">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a:latin typeface="Helvetica Neue Light"/>
              <a:ea typeface="Helvetica Neue Light"/>
              <a:cs typeface="Helvetica Neue Light"/>
              <a:sym typeface="Helvetica Neue Light"/>
            </a:endParaRPr>
          </a:p>
        </p:txBody>
      </p:sp>
      <p:sp>
        <p:nvSpPr>
          <p:cNvPr id="505" name="Google Shape;505;p74"/>
          <p:cNvSpPr txBox="1"/>
          <p:nvPr/>
        </p:nvSpPr>
        <p:spPr>
          <a:xfrm>
            <a:off x="1738950" y="368225"/>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3500" i="1">
                <a:latin typeface="Anton"/>
                <a:ea typeface="Anton"/>
                <a:cs typeface="Anton"/>
                <a:sym typeface="Anton"/>
              </a:rPr>
              <a:t>¿Qué son?</a:t>
            </a:r>
            <a:endParaRPr sz="3500" b="0" i="1" u="none" strike="noStrike" cap="none">
              <a:solidFill>
                <a:srgbClr val="000000"/>
              </a:solidFill>
              <a:latin typeface="Anton"/>
              <a:ea typeface="Anton"/>
              <a:cs typeface="Anton"/>
              <a:sym typeface="Anton"/>
            </a:endParaRPr>
          </a:p>
        </p:txBody>
      </p:sp>
      <p:pic>
        <p:nvPicPr>
          <p:cNvPr id="507" name="Google Shape;507;p74"/>
          <p:cNvPicPr preferRelativeResize="0"/>
          <p:nvPr/>
        </p:nvPicPr>
        <p:blipFill>
          <a:blip r:embed="rId3">
            <a:alphaModFix/>
          </a:blip>
          <a:stretch>
            <a:fillRect/>
          </a:stretch>
        </p:blipFill>
        <p:spPr>
          <a:xfrm>
            <a:off x="2862276" y="3119850"/>
            <a:ext cx="3804150" cy="1759025"/>
          </a:xfrm>
          <a:prstGeom prst="rect">
            <a:avLst/>
          </a:prstGeom>
          <a:noFill/>
          <a:ln>
            <a:noFill/>
          </a:ln>
        </p:spPr>
      </p:pic>
      <p:pic>
        <p:nvPicPr>
          <p:cNvPr id="508" name="Google Shape;508;p74"/>
          <p:cNvPicPr preferRelativeResize="0"/>
          <p:nvPr/>
        </p:nvPicPr>
        <p:blipFill>
          <a:blip r:embed="rId4">
            <a:alphaModFix/>
          </a:blip>
          <a:stretch>
            <a:fillRect/>
          </a:stretch>
        </p:blipFill>
        <p:spPr>
          <a:xfrm>
            <a:off x="975582" y="294072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512"/>
        <p:cNvGrpSpPr/>
        <p:nvPr/>
      </p:nvGrpSpPr>
      <p:grpSpPr>
        <a:xfrm>
          <a:off x="0" y="0"/>
          <a:ext cx="0" cy="0"/>
          <a:chOff x="0" y="0"/>
          <a:chExt cx="0" cy="0"/>
        </a:xfrm>
      </p:grpSpPr>
      <p:sp>
        <p:nvSpPr>
          <p:cNvPr id="513" name="Google Shape;513;p75"/>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GRAFICAR DIAGRAMAS DE CLASES</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6"/>
          <p:cNvSpPr txBox="1"/>
          <p:nvPr/>
        </p:nvSpPr>
        <p:spPr>
          <a:xfrm>
            <a:off x="259350" y="1357300"/>
            <a:ext cx="8625300" cy="1674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800" dirty="0">
                <a:latin typeface="Helvetica Neue Light"/>
                <a:ea typeface="Helvetica Neue Light"/>
                <a:cs typeface="Helvetica Neue Light"/>
                <a:sym typeface="Helvetica Neue Light"/>
              </a:rPr>
              <a:t>Hay múltiples programas que nos permiten realizar los diagramas, los más populares son </a:t>
            </a:r>
            <a:r>
              <a:rPr lang="es" sz="1800" u="sng" dirty="0">
                <a:solidFill>
                  <a:schemeClr val="hlink"/>
                </a:solidFill>
                <a:latin typeface="Helvetica Neue Light"/>
                <a:ea typeface="Helvetica Neue Light"/>
                <a:cs typeface="Helvetica Neue Light"/>
                <a:sym typeface="Helvetica Neue Light"/>
                <a:hlinkClick r:id="rId3"/>
              </a:rPr>
              <a:t>Día</a:t>
            </a:r>
            <a:r>
              <a:rPr lang="es" sz="1800" dirty="0">
                <a:latin typeface="Helvetica Neue Light"/>
                <a:ea typeface="Helvetica Neue Light"/>
                <a:cs typeface="Helvetica Neue Light"/>
                <a:sym typeface="Helvetica Neue Light"/>
              </a:rPr>
              <a:t>, </a:t>
            </a:r>
            <a:r>
              <a:rPr lang="es" sz="1800" u="sng" dirty="0">
                <a:solidFill>
                  <a:schemeClr val="hlink"/>
                </a:solidFill>
                <a:latin typeface="Helvetica Neue Light"/>
                <a:ea typeface="Helvetica Neue Light"/>
                <a:cs typeface="Helvetica Neue Light"/>
                <a:sym typeface="Helvetica Neue Light"/>
                <a:hlinkClick r:id="rId4"/>
              </a:rPr>
              <a:t>Visio</a:t>
            </a:r>
            <a:r>
              <a:rPr lang="es" sz="1800" dirty="0">
                <a:latin typeface="Helvetica Neue Light"/>
                <a:ea typeface="Helvetica Neue Light"/>
                <a:cs typeface="Helvetica Neue Light"/>
                <a:sym typeface="Helvetica Neue Light"/>
              </a:rPr>
              <a:t> y algunos otros online, como </a:t>
            </a:r>
            <a:r>
              <a:rPr lang="es" sz="1800" u="sng" dirty="0">
                <a:solidFill>
                  <a:schemeClr val="hlink"/>
                </a:solidFill>
                <a:latin typeface="Helvetica Neue Light"/>
                <a:ea typeface="Helvetica Neue Light"/>
                <a:cs typeface="Helvetica Neue Light"/>
                <a:sym typeface="Helvetica Neue Light"/>
                <a:hlinkClick r:id="rId5"/>
              </a:rPr>
              <a:t>Moqups</a:t>
            </a:r>
            <a:r>
              <a:rPr lang="es" sz="1800" dirty="0">
                <a:latin typeface="Helvetica Neue Light"/>
                <a:ea typeface="Helvetica Neue Light"/>
                <a:cs typeface="Helvetica Neue Light"/>
                <a:sym typeface="Helvetica Neue Light"/>
              </a:rPr>
              <a:t>, u </a:t>
            </a:r>
            <a:r>
              <a:rPr lang="es" sz="1800" u="sng" dirty="0">
                <a:solidFill>
                  <a:schemeClr val="hlink"/>
                </a:solidFill>
                <a:latin typeface="Helvetica Neue Light"/>
                <a:ea typeface="Helvetica Neue Light"/>
                <a:cs typeface="Helvetica Neue Light"/>
                <a:sym typeface="Helvetica Neue Light"/>
                <a:hlinkClick r:id="rId6"/>
              </a:rPr>
              <a:t>Online Visual Paradigm</a:t>
            </a:r>
            <a:r>
              <a:rPr lang="es" sz="1800" dirty="0">
                <a:latin typeface="Helvetica Neue Light"/>
                <a:ea typeface="Helvetica Neue Light"/>
                <a:cs typeface="Helvetica Neue Light"/>
                <a:sym typeface="Helvetica Neue Light"/>
              </a:rPr>
              <a:t>.</a:t>
            </a:r>
            <a:endParaRPr sz="1800" dirty="0">
              <a:latin typeface="Helvetica Neue Light"/>
              <a:ea typeface="Helvetica Neue Light"/>
              <a:cs typeface="Helvetica Neue Light"/>
              <a:sym typeface="Helvetica Neue Light"/>
            </a:endParaRPr>
          </a:p>
          <a:p>
            <a:pPr marL="0" marR="0" lvl="0" indent="457200" algn="ctr" rtl="0">
              <a:lnSpc>
                <a:spcPct val="150000"/>
              </a:lnSpc>
              <a:spcBef>
                <a:spcPts val="0"/>
              </a:spcBef>
              <a:spcAft>
                <a:spcPts val="0"/>
              </a:spcAft>
              <a:buClr>
                <a:srgbClr val="000000"/>
              </a:buClr>
              <a:buSzPts val="2000"/>
              <a:buFont typeface="Arial"/>
              <a:buNone/>
            </a:pPr>
            <a:r>
              <a:rPr lang="es" sz="1800" dirty="0">
                <a:latin typeface="Helvetica Neue Light"/>
                <a:ea typeface="Helvetica Neue Light"/>
                <a:cs typeface="Helvetica Neue Light"/>
                <a:sym typeface="Helvetica Neue Light"/>
              </a:rPr>
              <a:t>Nosotros usaremos </a:t>
            </a:r>
            <a:r>
              <a:rPr lang="es" sz="1800" u="sng" dirty="0">
                <a:solidFill>
                  <a:schemeClr val="hlink"/>
                </a:solidFill>
                <a:latin typeface="Helvetica Neue Light"/>
                <a:ea typeface="Helvetica Neue Light"/>
                <a:cs typeface="Helvetica Neue Light"/>
                <a:sym typeface="Helvetica Neue Light"/>
              </a:rPr>
              <a:t>Moqups</a:t>
            </a:r>
            <a:r>
              <a:rPr lang="es" sz="1800" dirty="0">
                <a:latin typeface="Helvetica Neue Light"/>
                <a:ea typeface="Helvetica Neue Light"/>
                <a:cs typeface="Helvetica Neue Light"/>
                <a:sym typeface="Helvetica Neue Light"/>
              </a:rPr>
              <a:t>, una web que nos permite hacer de manera ágil y sencilla la estructuración de los diagramas. </a:t>
            </a:r>
            <a:endParaRPr sz="1800" dirty="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dirty="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dirty="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dirty="0">
              <a:latin typeface="Helvetica Neue Light"/>
              <a:ea typeface="Helvetica Neue Light"/>
              <a:cs typeface="Helvetica Neue Light"/>
              <a:sym typeface="Helvetica Neue Light"/>
            </a:endParaRPr>
          </a:p>
        </p:txBody>
      </p:sp>
      <p:sp>
        <p:nvSpPr>
          <p:cNvPr id="520" name="Google Shape;520;p76"/>
          <p:cNvSpPr txBox="1"/>
          <p:nvPr/>
        </p:nvSpPr>
        <p:spPr>
          <a:xfrm>
            <a:off x="1671825" y="368200"/>
            <a:ext cx="5666100" cy="9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Graficar diagrama de Clases</a:t>
            </a:r>
            <a:endParaRPr sz="3600" i="1">
              <a:solidFill>
                <a:srgbClr val="121212"/>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4500"/>
              <a:buFont typeface="Arial"/>
              <a:buNone/>
            </a:pPr>
            <a:endParaRPr sz="3500" i="1">
              <a:latin typeface="Anton"/>
              <a:ea typeface="Anton"/>
              <a:cs typeface="Anton"/>
              <a:sym typeface="Anton"/>
            </a:endParaRPr>
          </a:p>
        </p:txBody>
      </p:sp>
      <p:pic>
        <p:nvPicPr>
          <p:cNvPr id="522" name="Google Shape;522;p76"/>
          <p:cNvPicPr preferRelativeResize="0"/>
          <p:nvPr/>
        </p:nvPicPr>
        <p:blipFill rotWithShape="1">
          <a:blip r:embed="rId7">
            <a:alphaModFix/>
          </a:blip>
          <a:srcRect/>
          <a:stretch/>
        </p:blipFill>
        <p:spPr>
          <a:xfrm>
            <a:off x="8337125" y="0"/>
            <a:ext cx="806875" cy="806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C251FD4-7C5F-2FCC-3782-3A6B4F9B746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69914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703F2B-6657-BD59-9763-A56C37C74DD9}"/>
              </a:ext>
            </a:extLst>
          </p:cNvPr>
          <p:cNvPicPr>
            <a:picLocks noChangeAspect="1"/>
          </p:cNvPicPr>
          <p:nvPr/>
        </p:nvPicPr>
        <p:blipFill>
          <a:blip r:embed="rId2"/>
          <a:stretch>
            <a:fillRect/>
          </a:stretch>
        </p:blipFill>
        <p:spPr>
          <a:xfrm>
            <a:off x="4114" y="0"/>
            <a:ext cx="9135771" cy="5143500"/>
          </a:xfrm>
          <a:prstGeom prst="rect">
            <a:avLst/>
          </a:prstGeom>
        </p:spPr>
      </p:pic>
    </p:spTree>
    <p:extLst>
      <p:ext uri="{BB962C8B-B14F-4D97-AF65-F5344CB8AC3E}">
        <p14:creationId xmlns:p14="http://schemas.microsoft.com/office/powerpoint/2010/main" val="3904758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0F495F0-4AFF-A1EE-BAE2-90ADD84F7BB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9213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8DE96EB-FD6C-B6F7-95D4-841EB7F608D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4002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F57013-371E-903E-26F3-066CEA3973DA}"/>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1532207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45"/>
          <p:cNvSpPr txBox="1"/>
          <p:nvPr/>
        </p:nvSpPr>
        <p:spPr>
          <a:xfrm>
            <a:off x="550775" y="1219600"/>
            <a:ext cx="7966200" cy="267762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800" dirty="0">
                <a:solidFill>
                  <a:schemeClr val="dk1"/>
                </a:solidFill>
                <a:latin typeface="Helvetica Neue Light"/>
                <a:ea typeface="Helvetica Neue Light"/>
                <a:cs typeface="Helvetica Neue Light"/>
                <a:sym typeface="Helvetica Neue Light"/>
              </a:rPr>
              <a:t>Los programadores se han dedicado a construir aplicaciones muy parecidas que resolvían una y otra vez los mismos problemas. </a:t>
            </a:r>
            <a:r>
              <a:rPr lang="es" sz="1800" dirty="0">
                <a:solidFill>
                  <a:schemeClr val="dk1"/>
                </a:solidFill>
                <a:highlight>
                  <a:srgbClr val="3CEFAB"/>
                </a:highlight>
                <a:latin typeface="Helvetica Neue Light"/>
                <a:ea typeface="Helvetica Neue Light"/>
                <a:cs typeface="Helvetica Neue Light"/>
                <a:sym typeface="Helvetica Neue Light"/>
              </a:rPr>
              <a:t>Para conseguir que los esfuerzos de los programadores puedan ser reutilizados se creó la posibilidad de utilizar módulos</a:t>
            </a:r>
            <a:r>
              <a:rPr lang="es" sz="1800" dirty="0">
                <a:solidFill>
                  <a:schemeClr val="dk1"/>
                </a:solidFill>
                <a:latin typeface="Helvetica Neue Light"/>
                <a:ea typeface="Helvetica Neue Light"/>
                <a:cs typeface="Helvetica Neue Light"/>
                <a:sym typeface="Helvetica Neue Light"/>
              </a:rPr>
              <a:t>. El primer módulo existente fue la </a:t>
            </a:r>
            <a:r>
              <a:rPr lang="es" sz="1800" dirty="0">
                <a:solidFill>
                  <a:schemeClr val="dk1"/>
                </a:solidFill>
                <a:highlight>
                  <a:srgbClr val="3CEFAB"/>
                </a:highlight>
                <a:latin typeface="Helvetica Neue Light"/>
                <a:ea typeface="Helvetica Neue Light"/>
                <a:cs typeface="Helvetica Neue Light"/>
                <a:sym typeface="Helvetica Neue Light"/>
              </a:rPr>
              <a:t>función</a:t>
            </a:r>
            <a:r>
              <a:rPr lang="e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
        <p:nvSpPr>
          <p:cNvPr id="243" name="Google Shape;243;p45"/>
          <p:cNvSpPr txBox="1"/>
          <p:nvPr/>
        </p:nvSpPr>
        <p:spPr>
          <a:xfrm>
            <a:off x="2187450" y="2484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Motivación </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4" name="Picture 3">
            <a:extLst>
              <a:ext uri="{FF2B5EF4-FFF2-40B4-BE49-F238E27FC236}">
                <a16:creationId xmlns:a16="http://schemas.microsoft.com/office/drawing/2014/main" id="{3E8AEB6F-E4AC-23AB-EDA8-01297A041406}"/>
              </a:ext>
            </a:extLst>
          </p:cNvPr>
          <p:cNvPicPr>
            <a:picLocks noChangeAspect="1"/>
          </p:cNvPicPr>
          <p:nvPr/>
        </p:nvPicPr>
        <p:blipFill>
          <a:blip r:embed="rId3"/>
          <a:stretch>
            <a:fillRect/>
          </a:stretch>
        </p:blipFill>
        <p:spPr>
          <a:xfrm>
            <a:off x="-59267" y="-33867"/>
            <a:ext cx="9203267" cy="5177367"/>
          </a:xfrm>
          <a:prstGeom prst="rect">
            <a:avLst/>
          </a:prstGeom>
        </p:spPr>
      </p:pic>
    </p:spTree>
    <p:extLst>
      <p:ext uri="{BB962C8B-B14F-4D97-AF65-F5344CB8AC3E}">
        <p14:creationId xmlns:p14="http://schemas.microsoft.com/office/powerpoint/2010/main" val="1664132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83"/>
        <p:cNvGrpSpPr/>
        <p:nvPr/>
      </p:nvGrpSpPr>
      <p:grpSpPr>
        <a:xfrm>
          <a:off x="0" y="0"/>
          <a:ext cx="0" cy="0"/>
          <a:chOff x="0" y="0"/>
          <a:chExt cx="0" cy="0"/>
        </a:xfrm>
      </p:grpSpPr>
      <p:sp>
        <p:nvSpPr>
          <p:cNvPr id="484" name="Google Shape;484;p72"/>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dirty="0">
                <a:latin typeface="Anton"/>
                <a:ea typeface="Anton"/>
                <a:cs typeface="Anton"/>
                <a:sym typeface="Anton"/>
              </a:rPr>
              <a:t>ABSTRACCIÓN</a:t>
            </a:r>
            <a:endParaRPr sz="3600" b="0" i="1" u="none" strike="noStrike" cap="none" dirty="0">
              <a:solidFill>
                <a:srgbClr val="000000"/>
              </a:solidFill>
              <a:latin typeface="Anton"/>
              <a:ea typeface="Anton"/>
              <a:cs typeface="Anton"/>
              <a:sym typeface="Anton"/>
            </a:endParaRPr>
          </a:p>
        </p:txBody>
      </p:sp>
    </p:spTree>
    <p:extLst>
      <p:ext uri="{BB962C8B-B14F-4D97-AF65-F5344CB8AC3E}">
        <p14:creationId xmlns:p14="http://schemas.microsoft.com/office/powerpoint/2010/main" val="1607955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p:nvPr/>
        </p:nvSpPr>
        <p:spPr>
          <a:xfrm>
            <a:off x="353000" y="1423074"/>
            <a:ext cx="7938900" cy="2878959"/>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800" dirty="0">
                <a:solidFill>
                  <a:schemeClr val="dk1"/>
                </a:solidFill>
                <a:highlight>
                  <a:srgbClr val="FFFFFF"/>
                </a:highlight>
                <a:latin typeface="Helvetica Neue Light"/>
                <a:ea typeface="Helvetica Neue Light"/>
                <a:cs typeface="Helvetica Neue Light"/>
                <a:sym typeface="Helvetica Neue Light"/>
              </a:rPr>
              <a:t>La Abstracción es la propiedad que permite seleccionar las caracteristicas esenciales de un objeto y ocultar los detalles irrelevantes.</a:t>
            </a:r>
          </a:p>
          <a:p>
            <a:pPr marL="0" marR="0" lvl="0" indent="0" algn="ctr" rtl="0">
              <a:lnSpc>
                <a:spcPct val="150000"/>
              </a:lnSpc>
              <a:spcBef>
                <a:spcPts val="0"/>
              </a:spcBef>
              <a:spcAft>
                <a:spcPts val="0"/>
              </a:spcAft>
              <a:buClr>
                <a:srgbClr val="000000"/>
              </a:buClr>
              <a:buSzPts val="2000"/>
              <a:buFont typeface="Arial"/>
              <a:buNone/>
            </a:pPr>
            <a:r>
              <a:rPr lang="es" sz="1800" b="1" dirty="0">
                <a:solidFill>
                  <a:schemeClr val="dk1"/>
                </a:solidFill>
                <a:highlight>
                  <a:srgbClr val="3CEFAB"/>
                </a:highlight>
                <a:latin typeface="Helvetica Neue"/>
                <a:ea typeface="Helvetica Neue"/>
                <a:cs typeface="Helvetica Neue"/>
                <a:sym typeface="Helvetica Neue"/>
              </a:rPr>
              <a:t>En POO, utilizamos clases y objetos para lograr la abstracción. Creamos clases que representan conceptos abstractos y definimos atributos y métodos que encapsulan la funcionalidad relevante.</a:t>
            </a:r>
            <a:endParaRPr sz="1800" b="1" i="0" u="none" strike="noStrike" cap="none" dirty="0">
              <a:solidFill>
                <a:schemeClr val="dk1"/>
              </a:solidFill>
              <a:highlight>
                <a:srgbClr val="3CEFAB"/>
              </a:highlight>
              <a:latin typeface="Helvetica Neue"/>
              <a:ea typeface="Helvetica Neue"/>
              <a:cs typeface="Helvetica Neue"/>
              <a:sym typeface="Helvetica Neue"/>
            </a:endParaRPr>
          </a:p>
        </p:txBody>
      </p:sp>
      <p:sp>
        <p:nvSpPr>
          <p:cNvPr id="491" name="Google Shape;491;p73"/>
          <p:cNvSpPr txBox="1"/>
          <p:nvPr/>
        </p:nvSpPr>
        <p:spPr>
          <a:xfrm>
            <a:off x="1738950" y="3581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a:latin typeface="Anton"/>
                <a:ea typeface="Anton"/>
                <a:cs typeface="Anton"/>
                <a:sym typeface="Anton"/>
              </a:rPr>
              <a:t>¿De qué se trata? </a:t>
            </a:r>
            <a:endParaRPr sz="4500" b="0" i="1" u="none" strike="noStrike" cap="none">
              <a:solidFill>
                <a:srgbClr val="000000"/>
              </a:solidFill>
              <a:latin typeface="Anton"/>
              <a:ea typeface="Anton"/>
              <a:cs typeface="Anton"/>
              <a:sym typeface="Anton"/>
            </a:endParaRPr>
          </a:p>
        </p:txBody>
      </p:sp>
    </p:spTree>
    <p:extLst>
      <p:ext uri="{BB962C8B-B14F-4D97-AF65-F5344CB8AC3E}">
        <p14:creationId xmlns:p14="http://schemas.microsoft.com/office/powerpoint/2010/main" val="3199229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1" name="Google Shape;491;p73"/>
          <p:cNvSpPr txBox="1"/>
          <p:nvPr/>
        </p:nvSpPr>
        <p:spPr>
          <a:xfrm>
            <a:off x="1347064" y="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u="sng" dirty="0">
                <a:latin typeface="Anton"/>
                <a:ea typeface="Anton"/>
                <a:cs typeface="Anton"/>
                <a:sym typeface="Anton"/>
              </a:rPr>
              <a:t>Ejemplo</a:t>
            </a:r>
            <a:endParaRPr sz="4500" b="0" i="1" u="sng" strike="noStrike" cap="none" dirty="0">
              <a:solidFill>
                <a:srgbClr val="000000"/>
              </a:solidFill>
              <a:latin typeface="Anton"/>
              <a:ea typeface="Anton"/>
              <a:cs typeface="Anton"/>
              <a:sym typeface="Anton"/>
            </a:endParaRPr>
          </a:p>
        </p:txBody>
      </p:sp>
      <p:pic>
        <p:nvPicPr>
          <p:cNvPr id="3" name="Picture 2">
            <a:extLst>
              <a:ext uri="{FF2B5EF4-FFF2-40B4-BE49-F238E27FC236}">
                <a16:creationId xmlns:a16="http://schemas.microsoft.com/office/drawing/2014/main" id="{E6320207-D0B1-145F-6AE7-09EFD35A6D45}"/>
              </a:ext>
            </a:extLst>
          </p:cNvPr>
          <p:cNvPicPr>
            <a:picLocks noChangeAspect="1"/>
          </p:cNvPicPr>
          <p:nvPr/>
        </p:nvPicPr>
        <p:blipFill>
          <a:blip r:embed="rId3"/>
          <a:stretch>
            <a:fillRect/>
          </a:stretch>
        </p:blipFill>
        <p:spPr>
          <a:xfrm>
            <a:off x="1248701" y="814328"/>
            <a:ext cx="6211167" cy="2800741"/>
          </a:xfrm>
          <a:prstGeom prst="rect">
            <a:avLst/>
          </a:prstGeom>
        </p:spPr>
      </p:pic>
      <p:sp>
        <p:nvSpPr>
          <p:cNvPr id="4" name="TextBox 3">
            <a:extLst>
              <a:ext uri="{FF2B5EF4-FFF2-40B4-BE49-F238E27FC236}">
                <a16:creationId xmlns:a16="http://schemas.microsoft.com/office/drawing/2014/main" id="{57CC2F14-9573-2D9C-6AEE-53BF4CD9E897}"/>
              </a:ext>
            </a:extLst>
          </p:cNvPr>
          <p:cNvSpPr txBox="1"/>
          <p:nvPr/>
        </p:nvSpPr>
        <p:spPr>
          <a:xfrm>
            <a:off x="0" y="4106231"/>
            <a:ext cx="8978537" cy="646331"/>
          </a:xfrm>
          <a:prstGeom prst="rect">
            <a:avLst/>
          </a:prstGeom>
          <a:noFill/>
        </p:spPr>
        <p:txBody>
          <a:bodyPr wrap="square" rtlCol="0">
            <a:spAutoFit/>
          </a:bodyPr>
          <a:lstStyle/>
          <a:p>
            <a:r>
              <a:rPr lang="es-AR" sz="1800" dirty="0">
                <a:solidFill>
                  <a:schemeClr val="dk1"/>
                </a:solidFill>
                <a:highlight>
                  <a:srgbClr val="FFFFFF"/>
                </a:highlight>
                <a:latin typeface="Helvetica Neue Light"/>
              </a:rPr>
              <a:t>Creamos una clase “Coche” que representa el concepto abstracto de un coche. </a:t>
            </a:r>
          </a:p>
          <a:p>
            <a:r>
              <a:rPr lang="es-AR" sz="1800" dirty="0">
                <a:solidFill>
                  <a:schemeClr val="dk1"/>
                </a:solidFill>
                <a:highlight>
                  <a:srgbClr val="FFFFFF"/>
                </a:highlight>
                <a:latin typeface="Helvetica Neue Light"/>
              </a:rPr>
              <a:t>La clase tiene atributos y un método que encapsula la acción de conducir un coche.</a:t>
            </a:r>
          </a:p>
        </p:txBody>
      </p:sp>
    </p:spTree>
    <p:extLst>
      <p:ext uri="{BB962C8B-B14F-4D97-AF65-F5344CB8AC3E}">
        <p14:creationId xmlns:p14="http://schemas.microsoft.com/office/powerpoint/2010/main" val="284386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10"/>
        <p:cNvGrpSpPr/>
        <p:nvPr/>
      </p:nvGrpSpPr>
      <p:grpSpPr>
        <a:xfrm>
          <a:off x="0" y="0"/>
          <a:ext cx="0" cy="0"/>
          <a:chOff x="0" y="0"/>
          <a:chExt cx="0" cy="0"/>
        </a:xfrm>
      </p:grpSpPr>
      <p:sp>
        <p:nvSpPr>
          <p:cNvPr id="211" name="Google Shape;211;p41"/>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HERENCIA</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2"/>
          <p:cNvSpPr txBox="1"/>
          <p:nvPr/>
        </p:nvSpPr>
        <p:spPr>
          <a:xfrm>
            <a:off x="688181" y="1633075"/>
            <a:ext cx="7993500" cy="2007000"/>
          </a:xfrm>
          <a:prstGeom prst="rect">
            <a:avLst/>
          </a:prstGeom>
          <a:noFill/>
          <a:ln>
            <a:noFill/>
          </a:ln>
        </p:spPr>
        <p:txBody>
          <a:bodyPr spcFirstLastPara="1" wrap="square" lIns="91425" tIns="91425" rIns="91425" bIns="91425" anchor="t" anchorCtr="0">
            <a:noAutofit/>
          </a:bodyPr>
          <a:lstStyle/>
          <a:p>
            <a:pPr marL="0" marR="0" lvl="0" indent="457200" algn="ctr" rtl="0">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La herencia es un proceso mediante el cual se puede crear una </a:t>
            </a:r>
            <a:r>
              <a:rPr lang="es" sz="2000" b="1">
                <a:highlight>
                  <a:srgbClr val="3CEFAB"/>
                </a:highlight>
                <a:latin typeface="Helvetica Neue"/>
                <a:ea typeface="Helvetica Neue"/>
                <a:cs typeface="Helvetica Neue"/>
                <a:sym typeface="Helvetica Neue"/>
              </a:rPr>
              <a:t>clase hija</a:t>
            </a:r>
            <a:r>
              <a:rPr lang="es" sz="2000">
                <a:highlight>
                  <a:srgbClr val="3CEFAB"/>
                </a:highlight>
                <a:latin typeface="Helvetica Neue Light"/>
                <a:ea typeface="Helvetica Neue Light"/>
                <a:cs typeface="Helvetica Neue Light"/>
                <a:sym typeface="Helvetica Neue Light"/>
              </a:rPr>
              <a:t> </a:t>
            </a:r>
            <a:r>
              <a:rPr lang="es" sz="2000">
                <a:latin typeface="Helvetica Neue Light"/>
                <a:ea typeface="Helvetica Neue Light"/>
                <a:cs typeface="Helvetica Neue Light"/>
                <a:sym typeface="Helvetica Neue Light"/>
              </a:rPr>
              <a:t>que hereda de una </a:t>
            </a:r>
            <a:r>
              <a:rPr lang="es" sz="2000" b="1">
                <a:highlight>
                  <a:srgbClr val="3CEFAB"/>
                </a:highlight>
                <a:latin typeface="Helvetica Neue"/>
                <a:ea typeface="Helvetica Neue"/>
                <a:cs typeface="Helvetica Neue"/>
                <a:sym typeface="Helvetica Neue"/>
              </a:rPr>
              <a:t>clase padre</a:t>
            </a:r>
            <a:r>
              <a:rPr lang="es" sz="2000">
                <a:latin typeface="Helvetica Neue Light"/>
                <a:ea typeface="Helvetica Neue Light"/>
                <a:cs typeface="Helvetica Neue Light"/>
                <a:sym typeface="Helvetica Neue Light"/>
              </a:rPr>
              <a:t>, compartiendo sus métodos y atributos.</a:t>
            </a:r>
            <a:endParaRPr sz="2000">
              <a:latin typeface="Helvetica Neue Light"/>
              <a:ea typeface="Helvetica Neue Light"/>
              <a:cs typeface="Helvetica Neue Light"/>
              <a:sym typeface="Helvetica Neue Light"/>
            </a:endParaRPr>
          </a:p>
          <a:p>
            <a:pPr marL="0" marR="0" lvl="0" indent="457200" algn="ctr" rtl="0">
              <a:lnSpc>
                <a:spcPct val="150000"/>
              </a:lnSpc>
              <a:spcBef>
                <a:spcPts val="100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Además de ello, una clase hija puede sobreescribir los métodos o atributos, o incluso definir unos nuevos.</a:t>
            </a:r>
            <a:endParaRPr sz="2000">
              <a:latin typeface="Helvetica Neue Light"/>
              <a:ea typeface="Helvetica Neue Light"/>
              <a:cs typeface="Helvetica Neue Light"/>
              <a:sym typeface="Helvetica Neue Light"/>
            </a:endParaRPr>
          </a:p>
          <a:p>
            <a:pPr marL="0" marR="0" lvl="0" indent="457200" algn="ctr" rtl="0">
              <a:lnSpc>
                <a:spcPct val="150000"/>
              </a:lnSpc>
              <a:spcBef>
                <a:spcPts val="1000"/>
              </a:spcBef>
              <a:spcAft>
                <a:spcPts val="1000"/>
              </a:spcAft>
              <a:buClr>
                <a:srgbClr val="000000"/>
              </a:buClr>
              <a:buSzPts val="2000"/>
              <a:buFont typeface="Arial"/>
              <a:buNone/>
            </a:pPr>
            <a:endParaRPr sz="2000">
              <a:latin typeface="Helvetica Neue Light"/>
              <a:ea typeface="Helvetica Neue Light"/>
              <a:cs typeface="Helvetica Neue Light"/>
              <a:sym typeface="Helvetica Neue Light"/>
            </a:endParaRPr>
          </a:p>
        </p:txBody>
      </p:sp>
      <p:sp>
        <p:nvSpPr>
          <p:cNvPr id="220" name="Google Shape;220;p42"/>
          <p:cNvSpPr txBox="1"/>
          <p:nvPr/>
        </p:nvSpPr>
        <p:spPr>
          <a:xfrm>
            <a:off x="2187450" y="4008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¿Qué es?</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3"/>
          <p:cNvSpPr txBox="1"/>
          <p:nvPr/>
        </p:nvSpPr>
        <p:spPr>
          <a:xfrm>
            <a:off x="4880019" y="1935950"/>
            <a:ext cx="3984000" cy="20070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Se puede crear una clase hija con tan solo pasar como parámetro la clase de la que queremos heredar. </a:t>
            </a:r>
            <a:endParaRPr sz="1800">
              <a:latin typeface="Helvetica Neue Light"/>
              <a:ea typeface="Helvetica Neue Light"/>
              <a:cs typeface="Helvetica Neue Light"/>
              <a:sym typeface="Helvetica Neue Light"/>
            </a:endParaRPr>
          </a:p>
        </p:txBody>
      </p:sp>
      <p:pic>
        <p:nvPicPr>
          <p:cNvPr id="228" name="Google Shape;228;p43"/>
          <p:cNvPicPr preferRelativeResize="0"/>
          <p:nvPr/>
        </p:nvPicPr>
        <p:blipFill rotWithShape="1">
          <a:blip r:embed="rId3">
            <a:alphaModFix/>
          </a:blip>
          <a:srcRect r="23307"/>
          <a:stretch/>
        </p:blipFill>
        <p:spPr>
          <a:xfrm>
            <a:off x="289100" y="1708525"/>
            <a:ext cx="4532150" cy="2072900"/>
          </a:xfrm>
          <a:prstGeom prst="rect">
            <a:avLst/>
          </a:prstGeom>
          <a:noFill/>
          <a:ln>
            <a:noFill/>
          </a:ln>
        </p:spPr>
      </p:pic>
      <p:sp>
        <p:nvSpPr>
          <p:cNvPr id="229" name="Google Shape;229;p43"/>
          <p:cNvSpPr txBox="1"/>
          <p:nvPr/>
        </p:nvSpPr>
        <p:spPr>
          <a:xfrm>
            <a:off x="2187450" y="4008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¿De qué se trata?</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4"/>
          <p:cNvSpPr txBox="1"/>
          <p:nvPr/>
        </p:nvSpPr>
        <p:spPr>
          <a:xfrm>
            <a:off x="234925" y="1514875"/>
            <a:ext cx="8454900" cy="2007000"/>
          </a:xfrm>
          <a:prstGeom prst="rect">
            <a:avLst/>
          </a:prstGeom>
          <a:noFill/>
          <a:ln>
            <a:noFill/>
          </a:ln>
        </p:spPr>
        <p:txBody>
          <a:bodyPr spcFirstLastPara="1" wrap="square" lIns="91425" tIns="91425" rIns="91425" bIns="91425" anchor="t" anchorCtr="0">
            <a:noAutofit/>
          </a:bodyPr>
          <a:lstStyle/>
          <a:p>
            <a:pPr marL="0" marR="0" lvl="0" indent="457200" algn="ctr" rtl="0">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Dado que </a:t>
            </a:r>
            <a:r>
              <a:rPr lang="es" sz="1800">
                <a:highlight>
                  <a:srgbClr val="3CEFAB"/>
                </a:highlight>
                <a:latin typeface="Helvetica Neue Light"/>
                <a:ea typeface="Helvetica Neue Light"/>
                <a:cs typeface="Helvetica Neue Light"/>
                <a:sym typeface="Helvetica Neue Light"/>
              </a:rPr>
              <a:t>una clase hija hereda los atributos y métodos de la padre</a:t>
            </a:r>
            <a:r>
              <a:rPr lang="es" sz="1800">
                <a:latin typeface="Helvetica Neue Light"/>
                <a:ea typeface="Helvetica Neue Light"/>
                <a:cs typeface="Helvetica Neue Light"/>
                <a:sym typeface="Helvetica Neue Light"/>
              </a:rPr>
              <a:t>, nos puede ser muy útil cuando tengamos clases que se parecen entre sí pero tienen ciertas particularidades.</a:t>
            </a:r>
            <a:endParaRPr sz="1800">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100">
              <a:latin typeface="Helvetica Neue Light"/>
              <a:ea typeface="Helvetica Neue Light"/>
              <a:cs typeface="Helvetica Neue Light"/>
              <a:sym typeface="Helvetica Neue Light"/>
            </a:endParaRPr>
          </a:p>
          <a:p>
            <a:pPr marL="0" marR="0" lvl="0" indent="457200" algn="ctr" rtl="0">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En este caso, siguiendo el ejemplo anterior, en vez de definir muchas clases para cada animal, </a:t>
            </a:r>
            <a:r>
              <a:rPr lang="es" sz="1800" b="1">
                <a:latin typeface="Helvetica Neue"/>
                <a:ea typeface="Helvetica Neue"/>
                <a:cs typeface="Helvetica Neue"/>
                <a:sym typeface="Helvetica Neue"/>
              </a:rPr>
              <a:t>podemos tomar los elementos comunes y crear una clase Animal de la que hereden el resto, </a:t>
            </a:r>
            <a:r>
              <a:rPr lang="es" sz="1800">
                <a:latin typeface="Helvetica Neue Light"/>
                <a:ea typeface="Helvetica Neue Light"/>
                <a:cs typeface="Helvetica Neue Light"/>
                <a:sym typeface="Helvetica Neue Light"/>
              </a:rPr>
              <a:t>respetando por tanto la filosofía </a:t>
            </a:r>
            <a:r>
              <a:rPr lang="es" sz="1800" b="1">
                <a:latin typeface="Helvetica Neue"/>
                <a:ea typeface="Helvetica Neue"/>
                <a:cs typeface="Helvetica Neue"/>
                <a:sym typeface="Helvetica Neue"/>
              </a:rPr>
              <a:t>DRY.</a:t>
            </a:r>
            <a:endParaRPr sz="1800" b="1">
              <a:latin typeface="Helvetica Neue"/>
              <a:ea typeface="Helvetica Neue"/>
              <a:cs typeface="Helvetica Neue"/>
              <a:sym typeface="Helvetica Neue"/>
            </a:endParaRPr>
          </a:p>
          <a:p>
            <a:pPr marL="0" marR="0" lvl="0" indent="457200" algn="ctr" rtl="0">
              <a:lnSpc>
                <a:spcPct val="150000"/>
              </a:lnSpc>
              <a:spcBef>
                <a:spcPts val="0"/>
              </a:spcBef>
              <a:spcAft>
                <a:spcPts val="0"/>
              </a:spcAft>
              <a:buClr>
                <a:srgbClr val="000000"/>
              </a:buClr>
              <a:buSzPts val="2000"/>
              <a:buFont typeface="Arial"/>
              <a:buNone/>
            </a:pPr>
            <a:endParaRPr sz="2000" b="1">
              <a:latin typeface="Helvetica Neue"/>
              <a:ea typeface="Helvetica Neue"/>
              <a:cs typeface="Helvetica Neue"/>
              <a:sym typeface="Helvetica Neue"/>
            </a:endParaRPr>
          </a:p>
          <a:p>
            <a:pPr marL="0" lvl="0" indent="457200" algn="ctr" rtl="0">
              <a:lnSpc>
                <a:spcPct val="150000"/>
              </a:lnSpc>
              <a:spcBef>
                <a:spcPts val="0"/>
              </a:spcBef>
              <a:spcAft>
                <a:spcPts val="0"/>
              </a:spcAft>
              <a:buClr>
                <a:schemeClr val="dk1"/>
              </a:buClr>
              <a:buSzPts val="2000"/>
              <a:buFont typeface="Arial"/>
              <a:buNone/>
            </a:pPr>
            <a:r>
              <a:rPr lang="es" sz="2000">
                <a:solidFill>
                  <a:schemeClr val="dk1"/>
                </a:solidFill>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237" name="Google Shape;237;p44"/>
          <p:cNvSpPr txBox="1"/>
          <p:nvPr/>
        </p:nvSpPr>
        <p:spPr>
          <a:xfrm>
            <a:off x="2187450" y="4008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¿Cómo funciona?</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1"/>
        <p:cNvGrpSpPr/>
        <p:nvPr/>
      </p:nvGrpSpPr>
      <p:grpSpPr>
        <a:xfrm>
          <a:off x="0" y="0"/>
          <a:ext cx="0" cy="0"/>
          <a:chOff x="0" y="0"/>
          <a:chExt cx="0" cy="0"/>
        </a:xfrm>
      </p:grpSpPr>
      <p:sp>
        <p:nvSpPr>
          <p:cNvPr id="243" name="Google Shape;243;p45"/>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PRINCIPIO DE DRY</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6"/>
          <p:cNvSpPr txBox="1"/>
          <p:nvPr/>
        </p:nvSpPr>
        <p:spPr>
          <a:xfrm>
            <a:off x="749750" y="368256"/>
            <a:ext cx="7575600" cy="7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600"/>
              <a:buFont typeface="Arial"/>
              <a:buNone/>
            </a:pPr>
            <a:r>
              <a:rPr lang="es" sz="3600" i="1">
                <a:solidFill>
                  <a:schemeClr val="dk1"/>
                </a:solidFill>
                <a:latin typeface="Anton"/>
                <a:ea typeface="Anton"/>
                <a:cs typeface="Anton"/>
                <a:sym typeface="Anton"/>
              </a:rPr>
              <a:t>Don't repeat yourself</a:t>
            </a:r>
            <a:endParaRPr sz="3600" i="1">
              <a:solidFill>
                <a:schemeClr val="dk1"/>
              </a:solidFill>
              <a:latin typeface="Anton"/>
              <a:ea typeface="Anton"/>
              <a:cs typeface="Anton"/>
              <a:sym typeface="Anton"/>
            </a:endParaRPr>
          </a:p>
          <a:p>
            <a:pPr marL="0" marR="0" lvl="0" indent="0" algn="just" rtl="0">
              <a:lnSpc>
                <a:spcPct val="115000"/>
              </a:lnSpc>
              <a:spcBef>
                <a:spcPts val="0"/>
              </a:spcBef>
              <a:spcAft>
                <a:spcPts val="0"/>
              </a:spcAft>
              <a:buClr>
                <a:srgbClr val="000000"/>
              </a:buClr>
              <a:buSzPts val="2000"/>
              <a:buFont typeface="Arial"/>
              <a:buNone/>
            </a:pPr>
            <a:endParaRPr sz="1800" b="1" i="0" u="none" strike="noStrike" cap="none">
              <a:solidFill>
                <a:srgbClr val="000000"/>
              </a:solidFill>
              <a:latin typeface="Helvetica Neue Light"/>
              <a:ea typeface="Helvetica Neue Light"/>
              <a:cs typeface="Helvetica Neue Light"/>
              <a:sym typeface="Helvetica Neue Light"/>
            </a:endParaRPr>
          </a:p>
        </p:txBody>
      </p:sp>
      <p:pic>
        <p:nvPicPr>
          <p:cNvPr id="250" name="Google Shape;250;p46"/>
          <p:cNvPicPr preferRelativeResize="0"/>
          <p:nvPr/>
        </p:nvPicPr>
        <p:blipFill>
          <a:blip r:embed="rId3">
            <a:alphaModFix/>
          </a:blip>
          <a:stretch>
            <a:fillRect/>
          </a:stretch>
        </p:blipFill>
        <p:spPr>
          <a:xfrm>
            <a:off x="616025" y="1603825"/>
            <a:ext cx="2599100" cy="2077825"/>
          </a:xfrm>
          <a:prstGeom prst="rect">
            <a:avLst/>
          </a:prstGeom>
          <a:noFill/>
          <a:ln>
            <a:noFill/>
          </a:ln>
        </p:spPr>
      </p:pic>
      <p:sp>
        <p:nvSpPr>
          <p:cNvPr id="251" name="Google Shape;251;p46"/>
          <p:cNvSpPr txBox="1"/>
          <p:nvPr/>
        </p:nvSpPr>
        <p:spPr>
          <a:xfrm>
            <a:off x="3947675" y="1690550"/>
            <a:ext cx="4793700" cy="2467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Cuanto más código duplicado exista, más difícil será de modificar y más fácil será crear inconsistencias.</a:t>
            </a:r>
            <a:endParaRPr sz="2000">
              <a:solidFill>
                <a:schemeClr val="dk1"/>
              </a:solidFill>
              <a:latin typeface="Helvetica Neue Light"/>
              <a:ea typeface="Helvetica Neue Light"/>
              <a:cs typeface="Helvetica Neue Light"/>
              <a:sym typeface="Helvetica Neue Light"/>
            </a:endParaRPr>
          </a:p>
          <a:p>
            <a:pPr marL="0" lvl="0" indent="0" algn="ctr" rtl="0">
              <a:lnSpc>
                <a:spcPct val="150000"/>
              </a:lnSpc>
              <a:spcBef>
                <a:spcPts val="1000"/>
              </a:spcBef>
              <a:spcAft>
                <a:spcPts val="1000"/>
              </a:spcAft>
              <a:buNone/>
            </a:pPr>
            <a:r>
              <a:rPr lang="es" sz="2000">
                <a:solidFill>
                  <a:schemeClr val="dk1"/>
                </a:solidFill>
                <a:highlight>
                  <a:srgbClr val="3CEFAB"/>
                </a:highlight>
                <a:latin typeface="Helvetica Neue Light"/>
                <a:ea typeface="Helvetica Neue Light"/>
                <a:cs typeface="Helvetica Neue Light"/>
                <a:sym typeface="Helvetica Neue Light"/>
              </a:rPr>
              <a:t>Las clases y la herencia ayudan a no repetir código de manera innecesaria.</a:t>
            </a:r>
            <a:endParaRPr sz="2000">
              <a:solidFill>
                <a:schemeClr val="dk1"/>
              </a:solidFill>
              <a:highlight>
                <a:srgbClr val="3CEFAB"/>
              </a:highlight>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6"/>
          <p:cNvSpPr txBox="1"/>
          <p:nvPr/>
        </p:nvSpPr>
        <p:spPr>
          <a:xfrm>
            <a:off x="526000" y="909750"/>
            <a:ext cx="7966200" cy="212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800">
              <a:solidFill>
                <a:schemeClr val="dk1"/>
              </a:solidFill>
              <a:latin typeface="Roboto"/>
              <a:ea typeface="Roboto"/>
              <a:cs typeface="Roboto"/>
              <a:sym typeface="Roboto"/>
            </a:endParaRPr>
          </a:p>
          <a:p>
            <a:pPr marL="0" lvl="0" indent="0" algn="ctr" rtl="0">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Con la POO se busca resolver aplicaciones cada vez más complejas, sin que el código se vuelva un caos. Además, se pretende dar pautas para realizar las cosas de manera que otras personas puedan utilizarlas y adelantar su trabajo, de manera que consigamos que </a:t>
            </a:r>
            <a:r>
              <a:rPr lang="es" sz="1800">
                <a:solidFill>
                  <a:schemeClr val="dk1"/>
                </a:solidFill>
                <a:highlight>
                  <a:srgbClr val="3CEFAB"/>
                </a:highlight>
                <a:latin typeface="Helvetica Neue Light"/>
                <a:ea typeface="Helvetica Neue Light"/>
                <a:cs typeface="Helvetica Neue Light"/>
                <a:sym typeface="Helvetica Neue Light"/>
              </a:rPr>
              <a:t>el código se pueda reutilizar.</a:t>
            </a:r>
            <a:endParaRPr sz="1800">
              <a:solidFill>
                <a:schemeClr val="dk1"/>
              </a:solidFill>
              <a:highlight>
                <a:srgbClr val="3CEFAB"/>
              </a:highlight>
              <a:latin typeface="Helvetica Neue Light"/>
              <a:ea typeface="Helvetica Neue Light"/>
              <a:cs typeface="Helvetica Neue Light"/>
              <a:sym typeface="Helvetica Neue Light"/>
            </a:endParaRPr>
          </a:p>
        </p:txBody>
      </p:sp>
      <p:sp>
        <p:nvSpPr>
          <p:cNvPr id="251" name="Google Shape;251;p46"/>
          <p:cNvSpPr txBox="1"/>
          <p:nvPr/>
        </p:nvSpPr>
        <p:spPr>
          <a:xfrm>
            <a:off x="2187450" y="161625"/>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Motivación </a:t>
            </a:r>
            <a:endParaRPr sz="3600" b="0" i="1" u="none" strike="noStrike" cap="none">
              <a:solidFill>
                <a:srgbClr val="000000"/>
              </a:solidFill>
              <a:latin typeface="Anton"/>
              <a:ea typeface="Anton"/>
              <a:cs typeface="Anton"/>
              <a:sym typeface="Anton"/>
            </a:endParaRPr>
          </a:p>
        </p:txBody>
      </p:sp>
      <p:pic>
        <p:nvPicPr>
          <p:cNvPr id="253" name="Google Shape;253;p46"/>
          <p:cNvPicPr preferRelativeResize="0"/>
          <p:nvPr/>
        </p:nvPicPr>
        <p:blipFill>
          <a:blip r:embed="rId3">
            <a:alphaModFix/>
          </a:blip>
          <a:stretch>
            <a:fillRect/>
          </a:stretch>
        </p:blipFill>
        <p:spPr>
          <a:xfrm>
            <a:off x="3759875" y="3392700"/>
            <a:ext cx="1498450" cy="1498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56"/>
        <p:cNvGrpSpPr/>
        <p:nvPr/>
      </p:nvGrpSpPr>
      <p:grpSpPr>
        <a:xfrm>
          <a:off x="0" y="0"/>
          <a:ext cx="0" cy="0"/>
          <a:chOff x="0" y="0"/>
          <a:chExt cx="0" cy="0"/>
        </a:xfrm>
      </p:grpSpPr>
      <p:sp>
        <p:nvSpPr>
          <p:cNvPr id="258" name="Google Shape;258;p47"/>
          <p:cNvSpPr txBox="1"/>
          <p:nvPr/>
        </p:nvSpPr>
        <p:spPr>
          <a:xfrm>
            <a:off x="511475" y="1873975"/>
            <a:ext cx="8118900" cy="1416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Realizar estas</a:t>
            </a:r>
            <a:r>
              <a:rPr lang="es" sz="2000" b="1">
                <a:solidFill>
                  <a:schemeClr val="dk1"/>
                </a:solidFill>
                <a:latin typeface="Helvetica Neue"/>
                <a:ea typeface="Helvetica Neue"/>
                <a:cs typeface="Helvetica Neue"/>
                <a:sym typeface="Helvetica Neue"/>
              </a:rPr>
              <a:t> abstracciones y buscar el denominador  común para definir una clase de la que hereden las demás</a:t>
            </a:r>
            <a:r>
              <a:rPr lang="es" sz="2000">
                <a:solidFill>
                  <a:schemeClr val="dk1"/>
                </a:solidFill>
                <a:latin typeface="Helvetica Neue Light"/>
                <a:ea typeface="Helvetica Neue Light"/>
                <a:cs typeface="Helvetica Neue Light"/>
                <a:sym typeface="Helvetica Neue Light"/>
              </a:rPr>
              <a:t>, es una tarea de lo más compleja en el mundo de la programación.</a:t>
            </a:r>
            <a:endParaRPr sz="2000">
              <a:solidFill>
                <a:schemeClr val="dk1"/>
              </a:solidFill>
              <a:latin typeface="Helvetica Neue Light"/>
              <a:ea typeface="Helvetica Neue Light"/>
              <a:cs typeface="Helvetica Neue Light"/>
              <a:sym typeface="Helvetica Neue Light"/>
            </a:endParaRPr>
          </a:p>
        </p:txBody>
      </p:sp>
      <p:pic>
        <p:nvPicPr>
          <p:cNvPr id="259" name="Google Shape;259;p47"/>
          <p:cNvPicPr preferRelativeResize="0"/>
          <p:nvPr/>
        </p:nvPicPr>
        <p:blipFill>
          <a:blip r:embed="rId3">
            <a:alphaModFix/>
          </a:blip>
          <a:stretch>
            <a:fillRect/>
          </a:stretch>
        </p:blipFill>
        <p:spPr>
          <a:xfrm>
            <a:off x="3888975" y="3513926"/>
            <a:ext cx="1363900" cy="1176826"/>
          </a:xfrm>
          <a:prstGeom prst="rect">
            <a:avLst/>
          </a:prstGeom>
          <a:noFill/>
          <a:ln>
            <a:noFill/>
          </a:ln>
        </p:spPr>
      </p:pic>
      <p:pic>
        <p:nvPicPr>
          <p:cNvPr id="261" name="Google Shape;261;p47"/>
          <p:cNvPicPr preferRelativeResize="0"/>
          <p:nvPr/>
        </p:nvPicPr>
        <p:blipFill rotWithShape="1">
          <a:blip r:embed="rId4">
            <a:alphaModFix/>
          </a:blip>
          <a:srcRect/>
          <a:stretch/>
        </p:blipFill>
        <p:spPr>
          <a:xfrm>
            <a:off x="3978738" y="449900"/>
            <a:ext cx="1186525" cy="11865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p:nvPr/>
        </p:nvSpPr>
        <p:spPr>
          <a:xfrm>
            <a:off x="546600" y="1947300"/>
            <a:ext cx="7745400" cy="2095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 sz="1800" dirty="0">
                <a:solidFill>
                  <a:schemeClr val="dk1"/>
                </a:solidFill>
                <a:highlight>
                  <a:schemeClr val="lt1"/>
                </a:highlight>
                <a:latin typeface="Helvetica Neue Light"/>
                <a:ea typeface="Helvetica Neue Light"/>
                <a:cs typeface="Helvetica Neue Light"/>
                <a:sym typeface="Helvetica Neue Light"/>
              </a:rPr>
              <a:t>En Python es posible realizar herencia múltiple.</a:t>
            </a:r>
            <a:br>
              <a:rPr lang="es" sz="1800" dirty="0">
                <a:solidFill>
                  <a:schemeClr val="dk1"/>
                </a:solidFill>
                <a:highlight>
                  <a:schemeClr val="lt1"/>
                </a:highlight>
                <a:latin typeface="Helvetica Neue Light"/>
                <a:ea typeface="Helvetica Neue Light"/>
                <a:cs typeface="Helvetica Neue Light"/>
                <a:sym typeface="Helvetica Neue Light"/>
              </a:rPr>
            </a:br>
            <a:r>
              <a:rPr lang="es" sz="1800" dirty="0">
                <a:solidFill>
                  <a:schemeClr val="dk1"/>
                </a:solidFill>
                <a:highlight>
                  <a:schemeClr val="lt1"/>
                </a:highlight>
                <a:latin typeface="Helvetica Neue Light"/>
                <a:ea typeface="Helvetica Neue Light"/>
                <a:cs typeface="Helvetica Neue Light"/>
                <a:sym typeface="Helvetica Neue Light"/>
              </a:rPr>
              <a:t>Hemos visto que se podía crear una clase padre que heredaba de una clase hija, pudiendo hacer uso de sus métodos y atributos. La herencia múltiple es similar, pero </a:t>
            </a:r>
            <a:r>
              <a:rPr lang="es" sz="1800" b="1" dirty="0">
                <a:solidFill>
                  <a:schemeClr val="dk1"/>
                </a:solidFill>
                <a:highlight>
                  <a:srgbClr val="3CEFAB"/>
                </a:highlight>
                <a:latin typeface="Helvetica Neue"/>
                <a:ea typeface="Helvetica Neue"/>
                <a:cs typeface="Helvetica Neue"/>
                <a:sym typeface="Helvetica Neue"/>
              </a:rPr>
              <a:t>una clase hereda de varias clases padre en lugar de una sola.</a:t>
            </a:r>
            <a:endParaRPr sz="1800" b="1" dirty="0">
              <a:solidFill>
                <a:schemeClr val="dk1"/>
              </a:solidFill>
              <a:highlight>
                <a:srgbClr val="3CEFAB"/>
              </a:highlight>
              <a:latin typeface="Helvetica Neue"/>
              <a:ea typeface="Helvetica Neue"/>
              <a:cs typeface="Helvetica Neue"/>
              <a:sym typeface="Helvetica Neue"/>
            </a:endParaRPr>
          </a:p>
          <a:p>
            <a:pPr marL="0" marR="0" lvl="0" indent="0" algn="ctr" rtl="0">
              <a:lnSpc>
                <a:spcPct val="150000"/>
              </a:lnSpc>
              <a:spcBef>
                <a:spcPts val="1400"/>
              </a:spcBef>
              <a:spcAft>
                <a:spcPts val="0"/>
              </a:spcAft>
              <a:buNone/>
            </a:pPr>
            <a:endParaRPr sz="1800" dirty="0">
              <a:highlight>
                <a:srgbClr val="3CEFAB"/>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i="0" u="none" strike="noStrike" cap="none" dirty="0">
              <a:solidFill>
                <a:srgbClr val="000000"/>
              </a:solidFill>
              <a:latin typeface="Helvetica Neue Light"/>
              <a:ea typeface="Helvetica Neue Light"/>
              <a:cs typeface="Helvetica Neue Light"/>
              <a:sym typeface="Helvetica Neue Light"/>
            </a:endParaRPr>
          </a:p>
        </p:txBody>
      </p:sp>
      <p:sp>
        <p:nvSpPr>
          <p:cNvPr id="421" name="Google Shape;421;p65"/>
          <p:cNvSpPr txBox="1"/>
          <p:nvPr/>
        </p:nvSpPr>
        <p:spPr>
          <a:xfrm>
            <a:off x="1671825" y="7492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a:latin typeface="Anton"/>
                <a:ea typeface="Anton"/>
                <a:cs typeface="Anton"/>
                <a:sym typeface="Anton"/>
              </a:rPr>
              <a:t>Herencia múltiple</a:t>
            </a:r>
            <a:endParaRPr sz="4500" b="0" i="1" u="none" strike="noStrike" cap="none">
              <a:solidFill>
                <a:srgbClr val="000000"/>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p:nvPr/>
        </p:nvSpPr>
        <p:spPr>
          <a:xfrm>
            <a:off x="852150" y="1261501"/>
            <a:ext cx="7439700" cy="1405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400"/>
              </a:spcBef>
              <a:spcAft>
                <a:spcPts val="1400"/>
              </a:spcAft>
              <a:buClr>
                <a:schemeClr val="dk1"/>
              </a:buClr>
              <a:buSzPts val="11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Por un lado tenemos dos clases Clase1 y Clase2, y por otro tenemos la </a:t>
            </a:r>
            <a:r>
              <a:rPr lang="es" sz="1800" b="1">
                <a:solidFill>
                  <a:schemeClr val="dk1"/>
                </a:solidFill>
                <a:highlight>
                  <a:schemeClr val="lt1"/>
                </a:highlight>
                <a:latin typeface="Helvetica Neue"/>
                <a:ea typeface="Helvetica Neue"/>
                <a:cs typeface="Helvetica Neue"/>
                <a:sym typeface="Helvetica Neue"/>
              </a:rPr>
              <a:t>Clase3 que hereda de las dos anteriores</a:t>
            </a:r>
            <a:r>
              <a:rPr lang="es" sz="1800">
                <a:solidFill>
                  <a:schemeClr val="dk1"/>
                </a:solidFill>
                <a:highlight>
                  <a:schemeClr val="lt1"/>
                </a:highlight>
                <a:latin typeface="Helvetica Neue Light"/>
                <a:ea typeface="Helvetica Neue Light"/>
                <a:cs typeface="Helvetica Neue Light"/>
                <a:sym typeface="Helvetica Neue Light"/>
              </a:rPr>
              <a:t>. Por lo tanto, heredará todos los métodos y atributos de ambas.</a:t>
            </a:r>
            <a:endParaRPr sz="1800" i="0" u="none" strike="noStrike" cap="none">
              <a:solidFill>
                <a:schemeClr val="dk1"/>
              </a:solidFill>
              <a:latin typeface="Helvetica Neue Light"/>
              <a:ea typeface="Helvetica Neue Light"/>
              <a:cs typeface="Helvetica Neue Light"/>
              <a:sym typeface="Helvetica Neue Light"/>
            </a:endParaRPr>
          </a:p>
        </p:txBody>
      </p:sp>
      <p:sp>
        <p:nvSpPr>
          <p:cNvPr id="429" name="Google Shape;429;p66"/>
          <p:cNvSpPr txBox="1"/>
          <p:nvPr/>
        </p:nvSpPr>
        <p:spPr>
          <a:xfrm>
            <a:off x="135725" y="91105"/>
            <a:ext cx="22926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a:buNone/>
            </a:pPr>
            <a:r>
              <a:rPr lang="es" sz="2000" i="1">
                <a:latin typeface="Anton"/>
                <a:ea typeface="Anton"/>
                <a:cs typeface="Anton"/>
                <a:sym typeface="Anton"/>
              </a:rPr>
              <a:t>&gt;&gt; Ejemplo</a:t>
            </a:r>
            <a:endParaRPr sz="2000" b="0" i="1" u="none" strike="noStrike" cap="none">
              <a:solidFill>
                <a:srgbClr val="000000"/>
              </a:solidFill>
              <a:latin typeface="Anton"/>
              <a:ea typeface="Anton"/>
              <a:cs typeface="Anton"/>
              <a:sym typeface="Anton"/>
            </a:endParaRPr>
          </a:p>
        </p:txBody>
      </p:sp>
      <p:pic>
        <p:nvPicPr>
          <p:cNvPr id="431" name="Google Shape;431;p66"/>
          <p:cNvPicPr preferRelativeResize="0"/>
          <p:nvPr/>
        </p:nvPicPr>
        <p:blipFill rotWithShape="1">
          <a:blip r:embed="rId3">
            <a:alphaModFix/>
          </a:blip>
          <a:srcRect/>
          <a:stretch/>
        </p:blipFill>
        <p:spPr>
          <a:xfrm>
            <a:off x="8258550" y="53900"/>
            <a:ext cx="806875" cy="806875"/>
          </a:xfrm>
          <a:prstGeom prst="rect">
            <a:avLst/>
          </a:prstGeom>
          <a:noFill/>
          <a:ln>
            <a:noFill/>
          </a:ln>
        </p:spPr>
      </p:pic>
      <p:pic>
        <p:nvPicPr>
          <p:cNvPr id="433" name="Google Shape;433;p66"/>
          <p:cNvPicPr preferRelativeResize="0"/>
          <p:nvPr/>
        </p:nvPicPr>
        <p:blipFill rotWithShape="1">
          <a:blip r:embed="rId4">
            <a:alphaModFix/>
          </a:blip>
          <a:srcRect l="4097" t="2428" r="9269" b="59631"/>
          <a:stretch/>
        </p:blipFill>
        <p:spPr>
          <a:xfrm>
            <a:off x="3306950" y="3012845"/>
            <a:ext cx="2530100" cy="124876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67"/>
          <p:cNvSpPr txBox="1"/>
          <p:nvPr/>
        </p:nvSpPr>
        <p:spPr>
          <a:xfrm>
            <a:off x="3837525" y="2168875"/>
            <a:ext cx="4980300" cy="1293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400"/>
              </a:spcBef>
              <a:spcAft>
                <a:spcPts val="1400"/>
              </a:spcAft>
              <a:buNone/>
            </a:pPr>
            <a:r>
              <a:rPr lang="es" sz="1800">
                <a:solidFill>
                  <a:schemeClr val="dk1"/>
                </a:solidFill>
                <a:highlight>
                  <a:srgbClr val="FFFFFF"/>
                </a:highlight>
                <a:latin typeface="Helvetica Neue Light"/>
                <a:ea typeface="Helvetica Neue Light"/>
                <a:cs typeface="Helvetica Neue Light"/>
                <a:sym typeface="Helvetica Neue Light"/>
              </a:rPr>
              <a:t>Es posible también que una clase herede de otra clase y a su vez otra clase herede de la anterior.</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440" name="Google Shape;440;p67"/>
          <p:cNvPicPr preferRelativeResize="0"/>
          <p:nvPr/>
        </p:nvPicPr>
        <p:blipFill rotWithShape="1">
          <a:blip r:embed="rId3">
            <a:alphaModFix/>
          </a:blip>
          <a:srcRect r="57459"/>
          <a:stretch/>
        </p:blipFill>
        <p:spPr>
          <a:xfrm>
            <a:off x="775750" y="2106050"/>
            <a:ext cx="2248000" cy="1455375"/>
          </a:xfrm>
          <a:prstGeom prst="rect">
            <a:avLst/>
          </a:prstGeom>
          <a:noFill/>
          <a:ln>
            <a:noFill/>
          </a:ln>
        </p:spPr>
      </p:pic>
      <p:pic>
        <p:nvPicPr>
          <p:cNvPr id="441" name="Google Shape;441;p67"/>
          <p:cNvPicPr preferRelativeResize="0"/>
          <p:nvPr/>
        </p:nvPicPr>
        <p:blipFill rotWithShape="1">
          <a:blip r:embed="rId4">
            <a:alphaModFix/>
          </a:blip>
          <a:srcRect/>
          <a:stretch/>
        </p:blipFill>
        <p:spPr>
          <a:xfrm>
            <a:off x="8258550" y="53900"/>
            <a:ext cx="806875" cy="806875"/>
          </a:xfrm>
          <a:prstGeom prst="rect">
            <a:avLst/>
          </a:prstGeom>
          <a:noFill/>
          <a:ln>
            <a:noFill/>
          </a:ln>
        </p:spPr>
      </p:pic>
      <p:sp>
        <p:nvSpPr>
          <p:cNvPr id="443" name="Google Shape;443;p67"/>
          <p:cNvSpPr txBox="1"/>
          <p:nvPr/>
        </p:nvSpPr>
        <p:spPr>
          <a:xfrm>
            <a:off x="135725" y="91105"/>
            <a:ext cx="22926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a:buNone/>
            </a:pPr>
            <a:r>
              <a:rPr lang="es" sz="2000" i="1">
                <a:latin typeface="Anton"/>
                <a:ea typeface="Anton"/>
                <a:cs typeface="Anton"/>
                <a:sym typeface="Anton"/>
              </a:rPr>
              <a:t>&gt;&gt; Ejemplo</a:t>
            </a:r>
            <a:endParaRPr sz="2000" b="0" i="1" u="none" strike="noStrike" cap="none">
              <a:solidFill>
                <a:srgbClr val="000000"/>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83"/>
        <p:cNvGrpSpPr/>
        <p:nvPr/>
      </p:nvGrpSpPr>
      <p:grpSpPr>
        <a:xfrm>
          <a:off x="0" y="0"/>
          <a:ext cx="0" cy="0"/>
          <a:chOff x="0" y="0"/>
          <a:chExt cx="0" cy="0"/>
        </a:xfrm>
      </p:grpSpPr>
      <p:sp>
        <p:nvSpPr>
          <p:cNvPr id="484" name="Google Shape;484;p72"/>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latin typeface="Anton"/>
                <a:ea typeface="Anton"/>
                <a:cs typeface="Anton"/>
                <a:sym typeface="Anton"/>
              </a:rPr>
              <a:t>POLIMORFISMO</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p:nvPr/>
        </p:nvSpPr>
        <p:spPr>
          <a:xfrm>
            <a:off x="353000" y="1423075"/>
            <a:ext cx="7938900" cy="1674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término aplicado a la programación hace referencia a que los objetos pueden tomar diferentes formas. ¿Pero qué significa esto?</a:t>
            </a:r>
            <a:endParaRPr sz="180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endParaRPr sz="180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Significa que </a:t>
            </a:r>
            <a:r>
              <a:rPr lang="es" sz="1800" b="1">
                <a:solidFill>
                  <a:schemeClr val="dk1"/>
                </a:solidFill>
                <a:highlight>
                  <a:srgbClr val="3CEFAB"/>
                </a:highlight>
                <a:latin typeface="Helvetica Neue"/>
                <a:ea typeface="Helvetica Neue"/>
                <a:cs typeface="Helvetica Neue"/>
                <a:sym typeface="Helvetica Neue"/>
              </a:rPr>
              <a:t>objetos de diferentes clases pueden ser accedidos utilizando el mismo metodo, mostrando un comportamiento distinto (tomando diferentes formas) según cómo sean accedidos</a:t>
            </a:r>
            <a:r>
              <a:rPr lang="es" sz="1800">
                <a:solidFill>
                  <a:schemeClr val="dk1"/>
                </a:solidFill>
                <a:highlight>
                  <a:srgbClr val="3CEFAB"/>
                </a:highlight>
                <a:latin typeface="Helvetica Neue Light"/>
                <a:ea typeface="Helvetica Neue Light"/>
                <a:cs typeface="Helvetica Neue Light"/>
                <a:sym typeface="Helvetica Neue Light"/>
              </a:rPr>
              <a:t>. </a:t>
            </a:r>
            <a:endParaRPr sz="1800" b="1" i="0" u="none" strike="noStrike" cap="none">
              <a:solidFill>
                <a:schemeClr val="dk1"/>
              </a:solidFill>
              <a:highlight>
                <a:srgbClr val="3CEFAB"/>
              </a:highlight>
              <a:latin typeface="Helvetica Neue"/>
              <a:ea typeface="Helvetica Neue"/>
              <a:cs typeface="Helvetica Neue"/>
              <a:sym typeface="Helvetica Neue"/>
            </a:endParaRPr>
          </a:p>
        </p:txBody>
      </p:sp>
      <p:sp>
        <p:nvSpPr>
          <p:cNvPr id="491" name="Google Shape;491;p73"/>
          <p:cNvSpPr txBox="1"/>
          <p:nvPr/>
        </p:nvSpPr>
        <p:spPr>
          <a:xfrm>
            <a:off x="1738950" y="3581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a:latin typeface="Anton"/>
                <a:ea typeface="Anton"/>
                <a:cs typeface="Anton"/>
                <a:sym typeface="Anton"/>
              </a:rPr>
              <a:t>¿De qué se trata? </a:t>
            </a:r>
            <a:endParaRPr sz="4500" b="0" i="1" u="none" strike="noStrike" cap="none">
              <a:solidFill>
                <a:srgbClr val="000000"/>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p:nvPr/>
        </p:nvSpPr>
        <p:spPr>
          <a:xfrm>
            <a:off x="330225" y="1575475"/>
            <a:ext cx="8494800" cy="1674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 sz="1800" dirty="0">
                <a:solidFill>
                  <a:schemeClr val="dk1"/>
                </a:solidFill>
                <a:highlight>
                  <a:schemeClr val="lt1"/>
                </a:highlight>
                <a:latin typeface="Helvetica Neue Light"/>
                <a:ea typeface="Helvetica Neue Light"/>
                <a:cs typeface="Helvetica Neue Light"/>
                <a:sym typeface="Helvetica Neue Light"/>
              </a:rPr>
              <a:t>Si la técnica de polimorfismo, siendo una propiedad de la POO (Programación Orientada a Objetos), implica la capacidad de tomar más de una forma, una operación puede presentar diferentes comportamientos en diferentes instancias. </a:t>
            </a:r>
            <a:r>
              <a:rPr lang="es" sz="1800" dirty="0">
                <a:solidFill>
                  <a:schemeClr val="dk1"/>
                </a:solidFill>
                <a:highlight>
                  <a:srgbClr val="3CEFAB"/>
                </a:highlight>
                <a:latin typeface="Helvetica Neue Light"/>
                <a:ea typeface="Helvetica Neue Light"/>
                <a:cs typeface="Helvetica Neue Light"/>
                <a:sym typeface="Helvetica Neue Light"/>
              </a:rPr>
              <a:t> </a:t>
            </a:r>
            <a:r>
              <a:rPr lang="es" sz="1800" b="1" dirty="0">
                <a:solidFill>
                  <a:schemeClr val="dk1"/>
                </a:solidFill>
                <a:highlight>
                  <a:srgbClr val="3CEFAB"/>
                </a:highlight>
                <a:latin typeface="Helvetica Neue"/>
                <a:ea typeface="Helvetica Neue"/>
                <a:cs typeface="Helvetica Neue"/>
                <a:sym typeface="Helvetica Neue"/>
              </a:rPr>
              <a:t>El comportamiento depende de los tipos de datos utilizados en la operación</a:t>
            </a:r>
            <a:r>
              <a:rPr lang="es" sz="1800" dirty="0">
                <a:solidFill>
                  <a:schemeClr val="dk1"/>
                </a:solidFill>
                <a:highlight>
                  <a:schemeClr val="lt1"/>
                </a:highlight>
                <a:latin typeface="Helvetica Neue Light"/>
                <a:ea typeface="Helvetica Neue Light"/>
                <a:cs typeface="Helvetica Neue Light"/>
                <a:sym typeface="Helvetica Neue Light"/>
              </a:rPr>
              <a:t>. El polimorfismo es ampliamente utilizado en la aplicación de la herencia.</a:t>
            </a:r>
            <a:endParaRPr sz="1800" dirty="0">
              <a:solidFill>
                <a:schemeClr val="dk1"/>
              </a:solidFill>
              <a:highlight>
                <a:srgbClr val="FFFFFF"/>
              </a:highlight>
              <a:latin typeface="Helvetica Neue Light"/>
              <a:ea typeface="Helvetica Neue Light"/>
              <a:cs typeface="Helvetica Neue Light"/>
              <a:sym typeface="Helvetica Neue Light"/>
            </a:endParaRPr>
          </a:p>
          <a:p>
            <a:pPr marL="0" lvl="0" indent="0" algn="ctr" rtl="0">
              <a:lnSpc>
                <a:spcPct val="150000"/>
              </a:lnSpc>
              <a:spcBef>
                <a:spcPts val="1400"/>
              </a:spcBef>
              <a:spcAft>
                <a:spcPts val="0"/>
              </a:spcAft>
              <a:buClr>
                <a:schemeClr val="dk1"/>
              </a:buClr>
              <a:buSzPts val="1100"/>
              <a:buFont typeface="Arial"/>
              <a:buNone/>
            </a:pPr>
            <a:endParaRPr sz="1800" dirty="0">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50000"/>
              </a:lnSpc>
              <a:spcBef>
                <a:spcPts val="1400"/>
              </a:spcBef>
              <a:spcAft>
                <a:spcPts val="0"/>
              </a:spcAft>
              <a:buClr>
                <a:srgbClr val="000000"/>
              </a:buClr>
              <a:buSzPts val="2000"/>
              <a:buFont typeface="Arial"/>
              <a:buNone/>
            </a:pPr>
            <a:endParaRPr sz="1800" b="1" i="0" u="none" strike="noStrike" cap="none" dirty="0">
              <a:solidFill>
                <a:schemeClr val="dk1"/>
              </a:solidFill>
              <a:latin typeface="Helvetica Neue"/>
              <a:ea typeface="Helvetica Neue"/>
              <a:cs typeface="Helvetica Neue"/>
              <a:sym typeface="Helvetica Neue"/>
            </a:endParaRPr>
          </a:p>
        </p:txBody>
      </p:sp>
      <p:sp>
        <p:nvSpPr>
          <p:cNvPr id="502" name="Google Shape;502;p74"/>
          <p:cNvSpPr txBox="1"/>
          <p:nvPr/>
        </p:nvSpPr>
        <p:spPr>
          <a:xfrm>
            <a:off x="1738950" y="3581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dirty="0">
                <a:latin typeface="Anton"/>
                <a:ea typeface="Anton"/>
                <a:cs typeface="Anton"/>
                <a:sym typeface="Anton"/>
              </a:rPr>
              <a:t>¿Para qué se utiliza? </a:t>
            </a:r>
            <a:endParaRPr sz="4500" b="0" i="1" u="none" strike="noStrike" cap="none" dirty="0">
              <a:solidFill>
                <a:srgbClr val="000000"/>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2374B-F872-0E9D-1996-F5157EA32C5C}"/>
              </a:ext>
            </a:extLst>
          </p:cNvPr>
          <p:cNvSpPr txBox="1"/>
          <p:nvPr/>
        </p:nvSpPr>
        <p:spPr>
          <a:xfrm>
            <a:off x="3501033" y="87087"/>
            <a:ext cx="2141933" cy="784830"/>
          </a:xfrm>
          <a:prstGeom prst="rect">
            <a:avLst/>
          </a:prstGeom>
          <a:noFill/>
        </p:spPr>
        <p:txBody>
          <a:bodyPr wrap="none" rtlCol="0">
            <a:spAutoFit/>
          </a:bodyPr>
          <a:lstStyle/>
          <a:p>
            <a:r>
              <a:rPr lang="es-AR" sz="4500" i="1" u="sng" dirty="0">
                <a:latin typeface="Anton"/>
              </a:rPr>
              <a:t>EJEMPLO</a:t>
            </a:r>
          </a:p>
        </p:txBody>
      </p:sp>
      <p:pic>
        <p:nvPicPr>
          <p:cNvPr id="5" name="Picture 4">
            <a:extLst>
              <a:ext uri="{FF2B5EF4-FFF2-40B4-BE49-F238E27FC236}">
                <a16:creationId xmlns:a16="http://schemas.microsoft.com/office/drawing/2014/main" id="{2C3B5009-C46D-32E9-5983-3D2C71C9CDA2}"/>
              </a:ext>
            </a:extLst>
          </p:cNvPr>
          <p:cNvPicPr>
            <a:picLocks noChangeAspect="1"/>
          </p:cNvPicPr>
          <p:nvPr/>
        </p:nvPicPr>
        <p:blipFill>
          <a:blip r:embed="rId2"/>
          <a:stretch>
            <a:fillRect/>
          </a:stretch>
        </p:blipFill>
        <p:spPr>
          <a:xfrm>
            <a:off x="164389" y="1093460"/>
            <a:ext cx="3677163" cy="3962953"/>
          </a:xfrm>
          <a:prstGeom prst="rect">
            <a:avLst/>
          </a:prstGeom>
        </p:spPr>
      </p:pic>
      <p:sp>
        <p:nvSpPr>
          <p:cNvPr id="6" name="TextBox 5">
            <a:extLst>
              <a:ext uri="{FF2B5EF4-FFF2-40B4-BE49-F238E27FC236}">
                <a16:creationId xmlns:a16="http://schemas.microsoft.com/office/drawing/2014/main" id="{57283DEB-A894-2E42-58C7-6A6E58F7EC08}"/>
              </a:ext>
            </a:extLst>
          </p:cNvPr>
          <p:cNvSpPr txBox="1"/>
          <p:nvPr/>
        </p:nvSpPr>
        <p:spPr>
          <a:xfrm>
            <a:off x="4389120" y="1271452"/>
            <a:ext cx="3901441" cy="3416320"/>
          </a:xfrm>
          <a:prstGeom prst="rect">
            <a:avLst/>
          </a:prstGeom>
          <a:noFill/>
        </p:spPr>
        <p:txBody>
          <a:bodyPr wrap="square" rtlCol="0">
            <a:spAutoFit/>
          </a:bodyPr>
          <a:lstStyle/>
          <a:p>
            <a:pPr algn="ctr"/>
            <a:r>
              <a:rPr lang="es-ES" sz="2400" dirty="0">
                <a:solidFill>
                  <a:schemeClr val="dk1"/>
                </a:solidFill>
                <a:highlight>
                  <a:schemeClr val="lt1"/>
                </a:highlight>
                <a:latin typeface="Helvetica Neue Light"/>
              </a:rPr>
              <a:t>El polimorfismo nos permite tratar a objetos de diferentes clases de manera uniforme a través de una interfaz común, lo que simplifica el diseño y permite una mayor flexibilidad en nuestro código</a:t>
            </a:r>
            <a:endParaRPr lang="es-AR" sz="2400" dirty="0">
              <a:solidFill>
                <a:schemeClr val="dk1"/>
              </a:solidFill>
              <a:highlight>
                <a:schemeClr val="lt1"/>
              </a:highlight>
              <a:latin typeface="Helvetica Neue Light"/>
            </a:endParaRPr>
          </a:p>
        </p:txBody>
      </p:sp>
    </p:spTree>
    <p:extLst>
      <p:ext uri="{BB962C8B-B14F-4D97-AF65-F5344CB8AC3E}">
        <p14:creationId xmlns:p14="http://schemas.microsoft.com/office/powerpoint/2010/main" val="2397654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483"/>
        <p:cNvGrpSpPr/>
        <p:nvPr/>
      </p:nvGrpSpPr>
      <p:grpSpPr>
        <a:xfrm>
          <a:off x="0" y="0"/>
          <a:ext cx="0" cy="0"/>
          <a:chOff x="0" y="0"/>
          <a:chExt cx="0" cy="0"/>
        </a:xfrm>
      </p:grpSpPr>
      <p:sp>
        <p:nvSpPr>
          <p:cNvPr id="484" name="Google Shape;484;p72"/>
          <p:cNvSpPr txBox="1"/>
          <p:nvPr/>
        </p:nvSpPr>
        <p:spPr>
          <a:xfrm>
            <a:off x="2187450" y="2077200"/>
            <a:ext cx="47691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dirty="0">
                <a:latin typeface="Anton"/>
                <a:ea typeface="Anton"/>
                <a:cs typeface="Anton"/>
                <a:sym typeface="Anton"/>
              </a:rPr>
              <a:t>Encapsulamiento</a:t>
            </a:r>
            <a:endParaRPr sz="3600" b="0" i="1" u="none" strike="noStrike" cap="none" dirty="0">
              <a:solidFill>
                <a:srgbClr val="000000"/>
              </a:solidFill>
              <a:latin typeface="Anton"/>
              <a:ea typeface="Anton"/>
              <a:cs typeface="Anton"/>
              <a:sym typeface="Anton"/>
            </a:endParaRPr>
          </a:p>
        </p:txBody>
      </p:sp>
    </p:spTree>
    <p:extLst>
      <p:ext uri="{BB962C8B-B14F-4D97-AF65-F5344CB8AC3E}">
        <p14:creationId xmlns:p14="http://schemas.microsoft.com/office/powerpoint/2010/main" val="24560061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p:nvPr/>
        </p:nvSpPr>
        <p:spPr>
          <a:xfrm>
            <a:off x="353000" y="1423074"/>
            <a:ext cx="7938900" cy="3000879"/>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2000"/>
              <a:buFont typeface="Arial"/>
              <a:buNone/>
            </a:pPr>
            <a:r>
              <a:rPr lang="es-ES" sz="1800" dirty="0">
                <a:solidFill>
                  <a:schemeClr val="dk1"/>
                </a:solidFill>
                <a:highlight>
                  <a:srgbClr val="FFFFFF"/>
                </a:highlight>
                <a:latin typeface="Helvetica Neue Light"/>
              </a:rPr>
              <a:t>La encapsulación nos permite ocultar la implementación interna de un objeto y proporcionar una interfaz para interactuar con él. Esto significa que podemos controlar qué información y comportamiento de un objeto es accesible desde el exterior. En Python, utilizamos modificadores de acceso para lograr la encapsulación.</a:t>
            </a:r>
            <a:endParaRPr lang="es-ES" sz="1800" dirty="0">
              <a:solidFill>
                <a:schemeClr val="dk1"/>
              </a:solidFill>
              <a:highlight>
                <a:srgbClr val="FFFFFF"/>
              </a:highlight>
              <a:latin typeface="Helvetica Neue Light"/>
              <a:sym typeface="Helvetica Neue Light"/>
            </a:endParaRPr>
          </a:p>
        </p:txBody>
      </p:sp>
      <p:sp>
        <p:nvSpPr>
          <p:cNvPr id="491" name="Google Shape;491;p73"/>
          <p:cNvSpPr txBox="1"/>
          <p:nvPr/>
        </p:nvSpPr>
        <p:spPr>
          <a:xfrm>
            <a:off x="1738950" y="35810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a:latin typeface="Anton"/>
                <a:ea typeface="Anton"/>
                <a:cs typeface="Anton"/>
                <a:sym typeface="Anton"/>
              </a:rPr>
              <a:t>¿De qué se trata? </a:t>
            </a:r>
            <a:endParaRPr sz="4500" b="0" i="1" u="none" strike="noStrike" cap="none">
              <a:solidFill>
                <a:srgbClr val="000000"/>
              </a:solidFill>
              <a:latin typeface="Anton"/>
              <a:ea typeface="Anton"/>
              <a:cs typeface="Anton"/>
              <a:sym typeface="Anton"/>
            </a:endParaRPr>
          </a:p>
        </p:txBody>
      </p:sp>
    </p:spTree>
    <p:extLst>
      <p:ext uri="{BB962C8B-B14F-4D97-AF65-F5344CB8AC3E}">
        <p14:creationId xmlns:p14="http://schemas.microsoft.com/office/powerpoint/2010/main" val="389759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EFAB"/>
        </a:solidFill>
        <a:effectLst/>
      </p:bgPr>
    </p:bg>
    <p:spTree>
      <p:nvGrpSpPr>
        <p:cNvPr id="1" name="Shape 257"/>
        <p:cNvGrpSpPr/>
        <p:nvPr/>
      </p:nvGrpSpPr>
      <p:grpSpPr>
        <a:xfrm>
          <a:off x="0" y="0"/>
          <a:ext cx="0" cy="0"/>
          <a:chOff x="0" y="0"/>
          <a:chExt cx="0" cy="0"/>
        </a:xfrm>
      </p:grpSpPr>
      <p:sp>
        <p:nvSpPr>
          <p:cNvPr id="258" name="Google Shape;258;p47"/>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259" name="Google Shape;259;p47"/>
          <p:cNvSpPr txBox="1"/>
          <p:nvPr/>
        </p:nvSpPr>
        <p:spPr>
          <a:xfrm>
            <a:off x="2107475" y="5823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i="1">
                <a:latin typeface="Anton"/>
                <a:ea typeface="Anton"/>
                <a:cs typeface="Anton"/>
                <a:sym typeface="Anton"/>
              </a:rPr>
              <a:t>RESUMIENDO </a:t>
            </a:r>
            <a:endParaRPr sz="4000" i="1">
              <a:latin typeface="Anton"/>
              <a:ea typeface="Anton"/>
              <a:cs typeface="Anton"/>
              <a:sym typeface="Anton"/>
            </a:endParaRPr>
          </a:p>
        </p:txBody>
      </p:sp>
      <p:sp>
        <p:nvSpPr>
          <p:cNvPr id="260" name="Google Shape;260;p47"/>
          <p:cNvSpPr txBox="1"/>
          <p:nvPr/>
        </p:nvSpPr>
        <p:spPr>
          <a:xfrm>
            <a:off x="1130675" y="1841225"/>
            <a:ext cx="7257900" cy="2410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2000"/>
              <a:buFont typeface="Arial"/>
              <a:buNone/>
            </a:pPr>
            <a:r>
              <a:rPr lang="es" sz="2000">
                <a:solidFill>
                  <a:schemeClr val="dk1"/>
                </a:solidFill>
                <a:latin typeface="Helvetica Neue Light"/>
                <a:ea typeface="Helvetica Neue Light"/>
                <a:cs typeface="Helvetica Neue Light"/>
                <a:sym typeface="Helvetica Neue Light"/>
              </a:rPr>
              <a:t>Lo importante de la POO es poder separar los problemas generales en </a:t>
            </a:r>
            <a:r>
              <a:rPr lang="es" sz="2000">
                <a:solidFill>
                  <a:schemeClr val="dk1"/>
                </a:solidFill>
                <a:highlight>
                  <a:srgbClr val="E0FF00"/>
                </a:highlight>
                <a:latin typeface="Helvetica Neue Light"/>
                <a:ea typeface="Helvetica Neue Light"/>
                <a:cs typeface="Helvetica Neue Light"/>
                <a:sym typeface="Helvetica Neue Light"/>
              </a:rPr>
              <a:t>suma de pequeños problemas aislados</a:t>
            </a:r>
            <a:r>
              <a:rPr lang="es" sz="2000">
                <a:solidFill>
                  <a:schemeClr val="dk1"/>
                </a:solidFill>
                <a:latin typeface="Helvetica Neue Light"/>
                <a:ea typeface="Helvetica Neue Light"/>
                <a:cs typeface="Helvetica Neue Light"/>
                <a:sym typeface="Helvetica Neue Light"/>
              </a:rPr>
              <a:t>, para poder modelar la solución y en un futuro que cualquiera pueda utilizar varios de estos módulos creados por este paradigma.</a:t>
            </a:r>
            <a:endParaRPr sz="200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2000">
              <a:latin typeface="Helvetica Neue Light"/>
              <a:ea typeface="Helvetica Neue Light"/>
              <a:cs typeface="Helvetica Neue Light"/>
              <a:sym typeface="Helvetica Neue Light"/>
            </a:endParaRPr>
          </a:p>
        </p:txBody>
      </p:sp>
      <p:pic>
        <p:nvPicPr>
          <p:cNvPr id="262" name="Google Shape;262;p47"/>
          <p:cNvPicPr preferRelativeResize="0"/>
          <p:nvPr/>
        </p:nvPicPr>
        <p:blipFill>
          <a:blip r:embed="rId3">
            <a:alphaModFix/>
          </a:blip>
          <a:stretch>
            <a:fillRect/>
          </a:stretch>
        </p:blipFill>
        <p:spPr>
          <a:xfrm>
            <a:off x="2416450" y="582312"/>
            <a:ext cx="831924" cy="8319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02" name="Google Shape;502;p74"/>
          <p:cNvSpPr txBox="1"/>
          <p:nvPr/>
        </p:nvSpPr>
        <p:spPr>
          <a:xfrm>
            <a:off x="1180150" y="-64213"/>
            <a:ext cx="5666100" cy="41074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i="1" u="sng" dirty="0">
                <a:latin typeface="Anton"/>
                <a:ea typeface="Anton"/>
                <a:cs typeface="Anton"/>
                <a:sym typeface="Anton"/>
              </a:rPr>
              <a:t>EJEMPLO</a:t>
            </a:r>
            <a:endParaRPr sz="4500" b="0" i="1" u="sng" strike="noStrike" cap="none" dirty="0">
              <a:solidFill>
                <a:srgbClr val="000000"/>
              </a:solidFill>
              <a:latin typeface="Anton"/>
              <a:ea typeface="Anton"/>
              <a:cs typeface="Anton"/>
              <a:sym typeface="Anton"/>
            </a:endParaRPr>
          </a:p>
        </p:txBody>
      </p:sp>
      <p:pic>
        <p:nvPicPr>
          <p:cNvPr id="5" name="Picture 4">
            <a:extLst>
              <a:ext uri="{FF2B5EF4-FFF2-40B4-BE49-F238E27FC236}">
                <a16:creationId xmlns:a16="http://schemas.microsoft.com/office/drawing/2014/main" id="{0A1C47AF-72D6-26DA-BF6E-E071E49DC6DA}"/>
              </a:ext>
            </a:extLst>
          </p:cNvPr>
          <p:cNvPicPr>
            <a:picLocks noChangeAspect="1"/>
          </p:cNvPicPr>
          <p:nvPr/>
        </p:nvPicPr>
        <p:blipFill>
          <a:blip r:embed="rId3"/>
          <a:stretch>
            <a:fillRect/>
          </a:stretch>
        </p:blipFill>
        <p:spPr>
          <a:xfrm>
            <a:off x="1419498" y="681677"/>
            <a:ext cx="5734138" cy="2824750"/>
          </a:xfrm>
          <a:prstGeom prst="rect">
            <a:avLst/>
          </a:prstGeom>
        </p:spPr>
      </p:pic>
      <p:sp>
        <p:nvSpPr>
          <p:cNvPr id="6" name="TextBox 5">
            <a:extLst>
              <a:ext uri="{FF2B5EF4-FFF2-40B4-BE49-F238E27FC236}">
                <a16:creationId xmlns:a16="http://schemas.microsoft.com/office/drawing/2014/main" id="{6A39532C-ADB5-A02B-DCA0-C4B09D9C4BDE}"/>
              </a:ext>
            </a:extLst>
          </p:cNvPr>
          <p:cNvSpPr txBox="1"/>
          <p:nvPr/>
        </p:nvSpPr>
        <p:spPr>
          <a:xfrm>
            <a:off x="104503" y="3596640"/>
            <a:ext cx="8778240" cy="1200329"/>
          </a:xfrm>
          <a:prstGeom prst="rect">
            <a:avLst/>
          </a:prstGeom>
          <a:noFill/>
        </p:spPr>
        <p:txBody>
          <a:bodyPr wrap="square" rtlCol="0">
            <a:spAutoFit/>
          </a:bodyPr>
          <a:lstStyle/>
          <a:p>
            <a:r>
              <a:rPr lang="es-AR" sz="1800" dirty="0"/>
              <a:t>En este ejemplo la clase Persona, encapsula los atributos “nombre” y “edad”, utilizando el doble guion bajo (__) como convención para hacerlos privados. Solo se pueden acceder a ellos a través de los métodos públicos (</a:t>
            </a:r>
            <a:r>
              <a:rPr lang="es-AR" sz="1800" dirty="0" err="1"/>
              <a:t>obtener_nombre</a:t>
            </a:r>
            <a:r>
              <a:rPr lang="es-AR" sz="1800" dirty="0"/>
              <a:t>() y </a:t>
            </a:r>
            <a:r>
              <a:rPr lang="es-AR" sz="1800" dirty="0" err="1"/>
              <a:t>obtener_edad</a:t>
            </a:r>
            <a:r>
              <a:rPr lang="es-AR" sz="1800" dirty="0"/>
              <a:t>()). Esto evita el acceso directo a los atributos privados</a:t>
            </a:r>
          </a:p>
        </p:txBody>
      </p:sp>
    </p:spTree>
    <p:extLst>
      <p:ext uri="{BB962C8B-B14F-4D97-AF65-F5344CB8AC3E}">
        <p14:creationId xmlns:p14="http://schemas.microsoft.com/office/powerpoint/2010/main" val="38567788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4AE7B2-7638-E9CD-C755-778277775DF1}"/>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30989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0FF00"/>
            </a:gs>
            <a:gs pos="100000">
              <a:srgbClr val="3CEFAB"/>
            </a:gs>
          </a:gsLst>
          <a:lin ang="10801400" scaled="0"/>
        </a:gradFill>
        <a:effectLst/>
      </p:bgPr>
    </p:bg>
    <p:spTree>
      <p:nvGrpSpPr>
        <p:cNvPr id="1" name="Shape 267"/>
        <p:cNvGrpSpPr/>
        <p:nvPr/>
      </p:nvGrpSpPr>
      <p:grpSpPr>
        <a:xfrm>
          <a:off x="0" y="0"/>
          <a:ext cx="0" cy="0"/>
          <a:chOff x="0" y="0"/>
          <a:chExt cx="0" cy="0"/>
        </a:xfrm>
      </p:grpSpPr>
      <p:sp>
        <p:nvSpPr>
          <p:cNvPr id="268" name="Google Shape;268;p48"/>
          <p:cNvSpPr txBox="1"/>
          <p:nvPr/>
        </p:nvSpPr>
        <p:spPr>
          <a:xfrm>
            <a:off x="1398000" y="207720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 sz="3600" i="1">
                <a:solidFill>
                  <a:srgbClr val="121212"/>
                </a:solidFill>
                <a:latin typeface="Anton"/>
                <a:ea typeface="Anton"/>
                <a:cs typeface="Anton"/>
                <a:sym typeface="Anton"/>
              </a:rPr>
              <a:t>DIFERENCIAS CON LA PROGRAMACIÓN TRADICIONAL</a:t>
            </a:r>
            <a:endParaRPr sz="3600" b="0" i="1" u="none" strike="noStrike" cap="none">
              <a:solidFill>
                <a:srgbClr val="121212"/>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1313</TotalTime>
  <Words>1943</Words>
  <Application>Microsoft Office PowerPoint</Application>
  <PresentationFormat>On-screen Show (16:9)</PresentationFormat>
  <Paragraphs>172</Paragraphs>
  <Slides>81</Slides>
  <Notes>55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81</vt:i4>
      </vt:variant>
    </vt:vector>
  </HeadingPairs>
  <TitlesOfParts>
    <vt:vector size="92" baseType="lpstr">
      <vt:lpstr>Arial</vt:lpstr>
      <vt:lpstr>Lato</vt:lpstr>
      <vt:lpstr>Helvetica Neue Light</vt:lpstr>
      <vt:lpstr>Roboto Mono</vt:lpstr>
      <vt:lpstr>Lato Light</vt:lpstr>
      <vt:lpstr>Helvetica Neue</vt:lpstr>
      <vt:lpstr>Roboto</vt:lpstr>
      <vt:lpstr>Anton</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¿Cómo se piensa con POO? </vt:lpstr>
      <vt:lpstr>¿Cómo se piensa con POO?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Richard lozano</cp:lastModifiedBy>
  <cp:revision>11</cp:revision>
  <dcterms:modified xsi:type="dcterms:W3CDTF">2024-05-02T17:55:24Z</dcterms:modified>
</cp:coreProperties>
</file>